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48" r:id="rId1"/>
  </p:sldMasterIdLst>
  <p:notesMasterIdLst>
    <p:notesMasterId r:id="rId13"/>
  </p:notesMasterIdLst>
  <p:sldIdLst>
    <p:sldId id="256" r:id="rId2"/>
    <p:sldId id="258" r:id="rId3"/>
    <p:sldId id="259" r:id="rId4"/>
    <p:sldId id="260" r:id="rId5"/>
    <p:sldId id="267" r:id="rId6"/>
    <p:sldId id="265" r:id="rId7"/>
    <p:sldId id="261" r:id="rId8"/>
    <p:sldId id="262" r:id="rId9"/>
    <p:sldId id="268" r:id="rId10"/>
    <p:sldId id="264"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2047D636-340F-2A4D-8DF2-5FA3A285FC6B}">
          <p14:sldIdLst>
            <p14:sldId id="256"/>
          </p14:sldIdLst>
        </p14:section>
        <p14:section name="Prep" id="{66E94427-69A2-304A-9E34-C52BAE73396E}">
          <p14:sldIdLst>
            <p14:sldId id="258"/>
          </p14:sldIdLst>
        </p14:section>
        <p14:section name="Part 1: Moon scale" id="{41CC11DF-9BD5-1145-85E9-5935FF400704}">
          <p14:sldIdLst>
            <p14:sldId id="259"/>
          </p14:sldIdLst>
        </p14:section>
        <p14:section name="Part 2: Moon phases" id="{7CEE5388-D521-EC44-9672-619063AC427F}">
          <p14:sldIdLst>
            <p14:sldId id="260"/>
            <p14:sldId id="267"/>
            <p14:sldId id="265"/>
            <p14:sldId id="261"/>
          </p14:sldIdLst>
        </p14:section>
        <p14:section name="Part 3:Stellarium" id="{B8076AB7-9480-0949-8650-9208D19AAB77}">
          <p14:sldIdLst>
            <p14:sldId id="262"/>
          </p14:sldIdLst>
        </p14:section>
        <p14:section name="Extra credit" id="{7DA1A4C9-6C55-8141-8E41-B7DE6C9C3624}">
          <p14:sldIdLst>
            <p14:sldId id="268"/>
            <p14:sldId id="264"/>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16"/>
    <p:restoredTop sz="96197"/>
  </p:normalViewPr>
  <p:slideViewPr>
    <p:cSldViewPr snapToGrid="0" snapToObjects="1">
      <p:cViewPr varScale="1">
        <p:scale>
          <a:sx n="124" d="100"/>
          <a:sy n="124" d="100"/>
        </p:scale>
        <p:origin x="17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svg>
</file>

<file path=ppt/media/image12.jpeg>
</file>

<file path=ppt/media/image13.png>
</file>

<file path=ppt/media/image14.JPG>
</file>

<file path=ppt/media/image2.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6CA262-19C2-414C-992E-410ACC44CCA0}" type="datetimeFigureOut">
              <a:rPr lang="en-GB" smtClean="0"/>
              <a:t>01/06/2022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0F5D6B-57DC-A44E-B7B9-ED1BE77EC98E}" type="slidenum">
              <a:rPr lang="en-GB" smtClean="0"/>
              <a:t>‹#›</a:t>
            </a:fld>
            <a:endParaRPr lang="en-GB"/>
          </a:p>
        </p:txBody>
      </p:sp>
    </p:spTree>
    <p:extLst>
      <p:ext uri="{BB962C8B-B14F-4D97-AF65-F5344CB8AC3E}">
        <p14:creationId xmlns:p14="http://schemas.microsoft.com/office/powerpoint/2010/main" val="4036477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A374D-C175-A84F-8074-F596E62E12F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44E6AE46-CD69-6146-BBDB-715579A37A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23790609-B384-B34A-ABAF-70D812585890}"/>
              </a:ext>
            </a:extLst>
          </p:cNvPr>
          <p:cNvSpPr>
            <a:spLocks noGrp="1"/>
          </p:cNvSpPr>
          <p:nvPr>
            <p:ph type="dt" sz="half" idx="10"/>
          </p:nvPr>
        </p:nvSpPr>
        <p:spPr/>
        <p:txBody>
          <a:bodyPr/>
          <a:lstStyle/>
          <a:p>
            <a:fld id="{D6F197A7-B453-0B49-AEEE-9206FC92A05D}" type="datetime1">
              <a:rPr lang="en-SG" smtClean="0"/>
              <a:t>1/6/22</a:t>
            </a:fld>
            <a:endParaRPr lang="en-GB"/>
          </a:p>
        </p:txBody>
      </p:sp>
      <p:sp>
        <p:nvSpPr>
          <p:cNvPr id="5" name="Footer Placeholder 4">
            <a:extLst>
              <a:ext uri="{FF2B5EF4-FFF2-40B4-BE49-F238E27FC236}">
                <a16:creationId xmlns:a16="http://schemas.microsoft.com/office/drawing/2014/main" id="{B683E0C7-A3BD-9647-A99B-C18361DC78F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5806BFB-31B4-8E45-9250-B42839E4AC1C}"/>
              </a:ext>
            </a:extLst>
          </p:cNvPr>
          <p:cNvSpPr>
            <a:spLocks noGrp="1"/>
          </p:cNvSpPr>
          <p:nvPr>
            <p:ph type="sldNum" sz="quarter" idx="12"/>
          </p:nvPr>
        </p:nvSpPr>
        <p:spPr/>
        <p:txBody>
          <a:bodyPr/>
          <a:lstStyle/>
          <a:p>
            <a:fld id="{B9F0E94A-B8A1-8044-B006-7DAB94C06A71}" type="slidenum">
              <a:rPr lang="en-GB" smtClean="0"/>
              <a:t>‹#›</a:t>
            </a:fld>
            <a:endParaRPr lang="en-GB"/>
          </a:p>
        </p:txBody>
      </p:sp>
    </p:spTree>
    <p:extLst>
      <p:ext uri="{BB962C8B-B14F-4D97-AF65-F5344CB8AC3E}">
        <p14:creationId xmlns:p14="http://schemas.microsoft.com/office/powerpoint/2010/main" val="1009222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08962-516F-CF4C-8D49-1C40227C785B}"/>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44C4ECA8-A796-6F4B-B6B2-AB15EE20B9F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DAE9A244-6C36-C948-BFD7-1A98CDCC9007}"/>
              </a:ext>
            </a:extLst>
          </p:cNvPr>
          <p:cNvSpPr>
            <a:spLocks noGrp="1"/>
          </p:cNvSpPr>
          <p:nvPr>
            <p:ph type="dt" sz="half" idx="10"/>
          </p:nvPr>
        </p:nvSpPr>
        <p:spPr/>
        <p:txBody>
          <a:bodyPr/>
          <a:lstStyle/>
          <a:p>
            <a:fld id="{210FDD46-C552-F744-A078-E6F493652951}" type="datetime1">
              <a:rPr lang="en-SG" smtClean="0"/>
              <a:t>1/6/22</a:t>
            </a:fld>
            <a:endParaRPr lang="en-GB"/>
          </a:p>
        </p:txBody>
      </p:sp>
      <p:sp>
        <p:nvSpPr>
          <p:cNvPr id="5" name="Footer Placeholder 4">
            <a:extLst>
              <a:ext uri="{FF2B5EF4-FFF2-40B4-BE49-F238E27FC236}">
                <a16:creationId xmlns:a16="http://schemas.microsoft.com/office/drawing/2014/main" id="{58A94F11-8D4D-B14F-AFFA-47EC3679C6F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67F59FF-AF73-544D-9330-095E6BCFF1FB}"/>
              </a:ext>
            </a:extLst>
          </p:cNvPr>
          <p:cNvSpPr>
            <a:spLocks noGrp="1"/>
          </p:cNvSpPr>
          <p:nvPr>
            <p:ph type="sldNum" sz="quarter" idx="12"/>
          </p:nvPr>
        </p:nvSpPr>
        <p:spPr/>
        <p:txBody>
          <a:bodyPr/>
          <a:lstStyle/>
          <a:p>
            <a:fld id="{B9F0E94A-B8A1-8044-B006-7DAB94C06A71}" type="slidenum">
              <a:rPr lang="en-GB" smtClean="0"/>
              <a:t>‹#›</a:t>
            </a:fld>
            <a:endParaRPr lang="en-GB"/>
          </a:p>
        </p:txBody>
      </p:sp>
    </p:spTree>
    <p:extLst>
      <p:ext uri="{BB962C8B-B14F-4D97-AF65-F5344CB8AC3E}">
        <p14:creationId xmlns:p14="http://schemas.microsoft.com/office/powerpoint/2010/main" val="652854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0F198C-FBA5-4F49-B715-EA6780B07800}"/>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48781C3A-0516-C840-8F79-40A90FAF087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7D4FD113-60C9-4642-8164-4B847EBA8AD1}"/>
              </a:ext>
            </a:extLst>
          </p:cNvPr>
          <p:cNvSpPr>
            <a:spLocks noGrp="1"/>
          </p:cNvSpPr>
          <p:nvPr>
            <p:ph type="dt" sz="half" idx="10"/>
          </p:nvPr>
        </p:nvSpPr>
        <p:spPr/>
        <p:txBody>
          <a:bodyPr/>
          <a:lstStyle/>
          <a:p>
            <a:fld id="{7BD1B6DC-232A-9B4B-8F00-A995FCCD0E37}" type="datetime1">
              <a:rPr lang="en-SG" smtClean="0"/>
              <a:t>1/6/22</a:t>
            </a:fld>
            <a:endParaRPr lang="en-GB"/>
          </a:p>
        </p:txBody>
      </p:sp>
      <p:sp>
        <p:nvSpPr>
          <p:cNvPr id="5" name="Footer Placeholder 4">
            <a:extLst>
              <a:ext uri="{FF2B5EF4-FFF2-40B4-BE49-F238E27FC236}">
                <a16:creationId xmlns:a16="http://schemas.microsoft.com/office/drawing/2014/main" id="{7059F9DD-F0DE-3141-BD4C-A9F3E7CCD0F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D4B91A4-062E-AE45-8659-2A191E9C6874}"/>
              </a:ext>
            </a:extLst>
          </p:cNvPr>
          <p:cNvSpPr>
            <a:spLocks noGrp="1"/>
          </p:cNvSpPr>
          <p:nvPr>
            <p:ph type="sldNum" sz="quarter" idx="12"/>
          </p:nvPr>
        </p:nvSpPr>
        <p:spPr/>
        <p:txBody>
          <a:bodyPr/>
          <a:lstStyle/>
          <a:p>
            <a:fld id="{B9F0E94A-B8A1-8044-B006-7DAB94C06A71}" type="slidenum">
              <a:rPr lang="en-GB" smtClean="0"/>
              <a:t>‹#›</a:t>
            </a:fld>
            <a:endParaRPr lang="en-GB"/>
          </a:p>
        </p:txBody>
      </p:sp>
    </p:spTree>
    <p:extLst>
      <p:ext uri="{BB962C8B-B14F-4D97-AF65-F5344CB8AC3E}">
        <p14:creationId xmlns:p14="http://schemas.microsoft.com/office/powerpoint/2010/main" val="1422617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B79C0-EA66-C644-96A1-BC4BD7F5FBE3}"/>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B97E5E85-F0E0-4645-843A-A147C0812B9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AF063BEB-5FBA-1449-A2E3-28D00CD72D7C}"/>
              </a:ext>
            </a:extLst>
          </p:cNvPr>
          <p:cNvSpPr>
            <a:spLocks noGrp="1"/>
          </p:cNvSpPr>
          <p:nvPr>
            <p:ph type="dt" sz="half" idx="10"/>
          </p:nvPr>
        </p:nvSpPr>
        <p:spPr/>
        <p:txBody>
          <a:bodyPr/>
          <a:lstStyle/>
          <a:p>
            <a:fld id="{E6622496-1B02-E74D-8215-3D886B236692}" type="datetime1">
              <a:rPr lang="en-SG" smtClean="0"/>
              <a:t>1/6/22</a:t>
            </a:fld>
            <a:endParaRPr lang="en-GB"/>
          </a:p>
        </p:txBody>
      </p:sp>
      <p:sp>
        <p:nvSpPr>
          <p:cNvPr id="5" name="Footer Placeholder 4">
            <a:extLst>
              <a:ext uri="{FF2B5EF4-FFF2-40B4-BE49-F238E27FC236}">
                <a16:creationId xmlns:a16="http://schemas.microsoft.com/office/drawing/2014/main" id="{A6857B78-F58A-464C-8ABD-08E545C3669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A2A75E2-0434-764C-89ED-AE407BB5F012}"/>
              </a:ext>
            </a:extLst>
          </p:cNvPr>
          <p:cNvSpPr>
            <a:spLocks noGrp="1"/>
          </p:cNvSpPr>
          <p:nvPr>
            <p:ph type="sldNum" sz="quarter" idx="12"/>
          </p:nvPr>
        </p:nvSpPr>
        <p:spPr/>
        <p:txBody>
          <a:bodyPr/>
          <a:lstStyle/>
          <a:p>
            <a:fld id="{B9F0E94A-B8A1-8044-B006-7DAB94C06A71}" type="slidenum">
              <a:rPr lang="en-GB" smtClean="0"/>
              <a:t>‹#›</a:t>
            </a:fld>
            <a:endParaRPr lang="en-GB"/>
          </a:p>
        </p:txBody>
      </p:sp>
    </p:spTree>
    <p:extLst>
      <p:ext uri="{BB962C8B-B14F-4D97-AF65-F5344CB8AC3E}">
        <p14:creationId xmlns:p14="http://schemas.microsoft.com/office/powerpoint/2010/main" val="164005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11DB0-5D0B-9144-BDF7-9B3B747F7D0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F2B19BAB-C9A0-7549-8B67-501AA3EB12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826C43F-5281-7245-85BD-BB14A3539392}"/>
              </a:ext>
            </a:extLst>
          </p:cNvPr>
          <p:cNvSpPr>
            <a:spLocks noGrp="1"/>
          </p:cNvSpPr>
          <p:nvPr>
            <p:ph type="dt" sz="half" idx="10"/>
          </p:nvPr>
        </p:nvSpPr>
        <p:spPr/>
        <p:txBody>
          <a:bodyPr/>
          <a:lstStyle/>
          <a:p>
            <a:fld id="{5F25C072-774E-E74B-8DC8-23651D6FB142}" type="datetime1">
              <a:rPr lang="en-SG" smtClean="0"/>
              <a:t>1/6/22</a:t>
            </a:fld>
            <a:endParaRPr lang="en-GB"/>
          </a:p>
        </p:txBody>
      </p:sp>
      <p:sp>
        <p:nvSpPr>
          <p:cNvPr id="5" name="Footer Placeholder 4">
            <a:extLst>
              <a:ext uri="{FF2B5EF4-FFF2-40B4-BE49-F238E27FC236}">
                <a16:creationId xmlns:a16="http://schemas.microsoft.com/office/drawing/2014/main" id="{FD771F04-0070-4849-B489-47789FEF7E2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15646E7-B0FA-F142-A5DB-2642734AC5FF}"/>
              </a:ext>
            </a:extLst>
          </p:cNvPr>
          <p:cNvSpPr>
            <a:spLocks noGrp="1"/>
          </p:cNvSpPr>
          <p:nvPr>
            <p:ph type="sldNum" sz="quarter" idx="12"/>
          </p:nvPr>
        </p:nvSpPr>
        <p:spPr/>
        <p:txBody>
          <a:bodyPr/>
          <a:lstStyle/>
          <a:p>
            <a:fld id="{B9F0E94A-B8A1-8044-B006-7DAB94C06A71}" type="slidenum">
              <a:rPr lang="en-GB" smtClean="0"/>
              <a:t>‹#›</a:t>
            </a:fld>
            <a:endParaRPr lang="en-GB"/>
          </a:p>
        </p:txBody>
      </p:sp>
    </p:spTree>
    <p:extLst>
      <p:ext uri="{BB962C8B-B14F-4D97-AF65-F5344CB8AC3E}">
        <p14:creationId xmlns:p14="http://schemas.microsoft.com/office/powerpoint/2010/main" val="3774022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FB8A2-E682-7940-BA36-3C797F17F240}"/>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0A4DF3E0-4A01-3344-BDDD-1B0EA7D673E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C1EB7FC8-9D45-1C4B-B1F6-C4EE9ED267E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8F80AD66-2F7B-3A49-9BFA-E6E5E56294BC}"/>
              </a:ext>
            </a:extLst>
          </p:cNvPr>
          <p:cNvSpPr>
            <a:spLocks noGrp="1"/>
          </p:cNvSpPr>
          <p:nvPr>
            <p:ph type="dt" sz="half" idx="10"/>
          </p:nvPr>
        </p:nvSpPr>
        <p:spPr/>
        <p:txBody>
          <a:bodyPr/>
          <a:lstStyle/>
          <a:p>
            <a:fld id="{CFCA79B7-E709-3144-891D-D204A01B56B2}" type="datetime1">
              <a:rPr lang="en-SG" smtClean="0"/>
              <a:t>1/6/22</a:t>
            </a:fld>
            <a:endParaRPr lang="en-GB"/>
          </a:p>
        </p:txBody>
      </p:sp>
      <p:sp>
        <p:nvSpPr>
          <p:cNvPr id="6" name="Footer Placeholder 5">
            <a:extLst>
              <a:ext uri="{FF2B5EF4-FFF2-40B4-BE49-F238E27FC236}">
                <a16:creationId xmlns:a16="http://schemas.microsoft.com/office/drawing/2014/main" id="{E4C8D213-A6DE-9F42-B836-EA24C26E68E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41D3719-7ADD-2A42-84FF-D751FF340D3D}"/>
              </a:ext>
            </a:extLst>
          </p:cNvPr>
          <p:cNvSpPr>
            <a:spLocks noGrp="1"/>
          </p:cNvSpPr>
          <p:nvPr>
            <p:ph type="sldNum" sz="quarter" idx="12"/>
          </p:nvPr>
        </p:nvSpPr>
        <p:spPr/>
        <p:txBody>
          <a:bodyPr/>
          <a:lstStyle/>
          <a:p>
            <a:fld id="{B9F0E94A-B8A1-8044-B006-7DAB94C06A71}" type="slidenum">
              <a:rPr lang="en-GB" smtClean="0"/>
              <a:t>‹#›</a:t>
            </a:fld>
            <a:endParaRPr lang="en-GB"/>
          </a:p>
        </p:txBody>
      </p:sp>
    </p:spTree>
    <p:extLst>
      <p:ext uri="{BB962C8B-B14F-4D97-AF65-F5344CB8AC3E}">
        <p14:creationId xmlns:p14="http://schemas.microsoft.com/office/powerpoint/2010/main" val="850665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C741C-48E8-4F42-BC5A-EDCE2C7D2795}"/>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071306EC-65EB-0443-A014-832FF6C6A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BCD3B6E-DD0E-7647-8C59-D37D9CFB398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D1ECD200-AED4-D745-828E-541C28CFE4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6C424BA-944F-7D45-8BCD-D17C687F7998}"/>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2916945A-AE4C-CB45-B200-04B4A72B9697}"/>
              </a:ext>
            </a:extLst>
          </p:cNvPr>
          <p:cNvSpPr>
            <a:spLocks noGrp="1"/>
          </p:cNvSpPr>
          <p:nvPr>
            <p:ph type="dt" sz="half" idx="10"/>
          </p:nvPr>
        </p:nvSpPr>
        <p:spPr/>
        <p:txBody>
          <a:bodyPr/>
          <a:lstStyle/>
          <a:p>
            <a:fld id="{8EC143C5-6269-5547-9C41-402D1785D3C6}" type="datetime1">
              <a:rPr lang="en-SG" smtClean="0"/>
              <a:t>1/6/22</a:t>
            </a:fld>
            <a:endParaRPr lang="en-GB"/>
          </a:p>
        </p:txBody>
      </p:sp>
      <p:sp>
        <p:nvSpPr>
          <p:cNvPr id="8" name="Footer Placeholder 7">
            <a:extLst>
              <a:ext uri="{FF2B5EF4-FFF2-40B4-BE49-F238E27FC236}">
                <a16:creationId xmlns:a16="http://schemas.microsoft.com/office/drawing/2014/main" id="{961A6CB6-F755-AD42-800C-D74106B28B7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D4812F8-EDE5-8646-9F67-1F42CDE47E04}"/>
              </a:ext>
            </a:extLst>
          </p:cNvPr>
          <p:cNvSpPr>
            <a:spLocks noGrp="1"/>
          </p:cNvSpPr>
          <p:nvPr>
            <p:ph type="sldNum" sz="quarter" idx="12"/>
          </p:nvPr>
        </p:nvSpPr>
        <p:spPr/>
        <p:txBody>
          <a:bodyPr/>
          <a:lstStyle/>
          <a:p>
            <a:fld id="{B9F0E94A-B8A1-8044-B006-7DAB94C06A71}" type="slidenum">
              <a:rPr lang="en-GB" smtClean="0"/>
              <a:t>‹#›</a:t>
            </a:fld>
            <a:endParaRPr lang="en-GB"/>
          </a:p>
        </p:txBody>
      </p:sp>
    </p:spTree>
    <p:extLst>
      <p:ext uri="{BB962C8B-B14F-4D97-AF65-F5344CB8AC3E}">
        <p14:creationId xmlns:p14="http://schemas.microsoft.com/office/powerpoint/2010/main" val="40668730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DC5A8-25A1-EB48-BE07-EC509757378D}"/>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17B79396-8D29-A34B-82B1-5C0314920898}"/>
              </a:ext>
            </a:extLst>
          </p:cNvPr>
          <p:cNvSpPr>
            <a:spLocks noGrp="1"/>
          </p:cNvSpPr>
          <p:nvPr>
            <p:ph type="dt" sz="half" idx="10"/>
          </p:nvPr>
        </p:nvSpPr>
        <p:spPr/>
        <p:txBody>
          <a:bodyPr/>
          <a:lstStyle/>
          <a:p>
            <a:fld id="{4AFC111D-769D-C740-8554-BF84C1FF4D87}" type="datetime1">
              <a:rPr lang="en-SG" smtClean="0"/>
              <a:t>1/6/22</a:t>
            </a:fld>
            <a:endParaRPr lang="en-GB"/>
          </a:p>
        </p:txBody>
      </p:sp>
      <p:sp>
        <p:nvSpPr>
          <p:cNvPr id="4" name="Footer Placeholder 3">
            <a:extLst>
              <a:ext uri="{FF2B5EF4-FFF2-40B4-BE49-F238E27FC236}">
                <a16:creationId xmlns:a16="http://schemas.microsoft.com/office/drawing/2014/main" id="{39574F3C-EF36-F941-89C4-66D10A00FF7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18A57D0-9E02-9D45-81CD-3F65D2F6309F}"/>
              </a:ext>
            </a:extLst>
          </p:cNvPr>
          <p:cNvSpPr>
            <a:spLocks noGrp="1"/>
          </p:cNvSpPr>
          <p:nvPr>
            <p:ph type="sldNum" sz="quarter" idx="12"/>
          </p:nvPr>
        </p:nvSpPr>
        <p:spPr/>
        <p:txBody>
          <a:bodyPr/>
          <a:lstStyle/>
          <a:p>
            <a:fld id="{B9F0E94A-B8A1-8044-B006-7DAB94C06A71}" type="slidenum">
              <a:rPr lang="en-GB" smtClean="0"/>
              <a:t>‹#›</a:t>
            </a:fld>
            <a:endParaRPr lang="en-GB"/>
          </a:p>
        </p:txBody>
      </p:sp>
    </p:spTree>
    <p:extLst>
      <p:ext uri="{BB962C8B-B14F-4D97-AF65-F5344CB8AC3E}">
        <p14:creationId xmlns:p14="http://schemas.microsoft.com/office/powerpoint/2010/main" val="26348081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B9FB81-DCEA-6B4A-A9A3-F143553586A5}"/>
              </a:ext>
            </a:extLst>
          </p:cNvPr>
          <p:cNvSpPr>
            <a:spLocks noGrp="1"/>
          </p:cNvSpPr>
          <p:nvPr>
            <p:ph type="dt" sz="half" idx="10"/>
          </p:nvPr>
        </p:nvSpPr>
        <p:spPr/>
        <p:txBody>
          <a:bodyPr/>
          <a:lstStyle/>
          <a:p>
            <a:fld id="{226A3CEE-F15A-A34A-9988-FDE3123678C2}" type="datetime1">
              <a:rPr lang="en-SG" smtClean="0"/>
              <a:t>1/6/22</a:t>
            </a:fld>
            <a:endParaRPr lang="en-GB"/>
          </a:p>
        </p:txBody>
      </p:sp>
      <p:sp>
        <p:nvSpPr>
          <p:cNvPr id="3" name="Footer Placeholder 2">
            <a:extLst>
              <a:ext uri="{FF2B5EF4-FFF2-40B4-BE49-F238E27FC236}">
                <a16:creationId xmlns:a16="http://schemas.microsoft.com/office/drawing/2014/main" id="{BEA58899-57D0-B24D-ADB8-93FE415F99D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381A63B-6784-3D4A-8B62-276B313EB305}"/>
              </a:ext>
            </a:extLst>
          </p:cNvPr>
          <p:cNvSpPr>
            <a:spLocks noGrp="1"/>
          </p:cNvSpPr>
          <p:nvPr>
            <p:ph type="sldNum" sz="quarter" idx="12"/>
          </p:nvPr>
        </p:nvSpPr>
        <p:spPr/>
        <p:txBody>
          <a:bodyPr/>
          <a:lstStyle/>
          <a:p>
            <a:fld id="{B9F0E94A-B8A1-8044-B006-7DAB94C06A71}" type="slidenum">
              <a:rPr lang="en-GB" smtClean="0"/>
              <a:t>‹#›</a:t>
            </a:fld>
            <a:endParaRPr lang="en-GB"/>
          </a:p>
        </p:txBody>
      </p:sp>
    </p:spTree>
    <p:extLst>
      <p:ext uri="{BB962C8B-B14F-4D97-AF65-F5344CB8AC3E}">
        <p14:creationId xmlns:p14="http://schemas.microsoft.com/office/powerpoint/2010/main" val="25145291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466CB-1C94-FA4C-93CC-973D654E7FB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9F93DA46-C454-744E-A139-0262DB1D20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8EBB386B-9DF2-5847-906A-5C4BB58D5A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7924447-B807-6C4F-9230-7E02CB7BDE20}"/>
              </a:ext>
            </a:extLst>
          </p:cNvPr>
          <p:cNvSpPr>
            <a:spLocks noGrp="1"/>
          </p:cNvSpPr>
          <p:nvPr>
            <p:ph type="dt" sz="half" idx="10"/>
          </p:nvPr>
        </p:nvSpPr>
        <p:spPr/>
        <p:txBody>
          <a:bodyPr/>
          <a:lstStyle/>
          <a:p>
            <a:fld id="{342B525D-FD0A-3147-A724-090D86E1B1D3}" type="datetime1">
              <a:rPr lang="en-SG" smtClean="0"/>
              <a:t>1/6/22</a:t>
            </a:fld>
            <a:endParaRPr lang="en-GB"/>
          </a:p>
        </p:txBody>
      </p:sp>
      <p:sp>
        <p:nvSpPr>
          <p:cNvPr id="6" name="Footer Placeholder 5">
            <a:extLst>
              <a:ext uri="{FF2B5EF4-FFF2-40B4-BE49-F238E27FC236}">
                <a16:creationId xmlns:a16="http://schemas.microsoft.com/office/drawing/2014/main" id="{573875FF-7330-BD40-A111-07DACF9A5B9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9731EC0-0B31-5346-AC6B-96298B847A39}"/>
              </a:ext>
            </a:extLst>
          </p:cNvPr>
          <p:cNvSpPr>
            <a:spLocks noGrp="1"/>
          </p:cNvSpPr>
          <p:nvPr>
            <p:ph type="sldNum" sz="quarter" idx="12"/>
          </p:nvPr>
        </p:nvSpPr>
        <p:spPr/>
        <p:txBody>
          <a:bodyPr/>
          <a:lstStyle/>
          <a:p>
            <a:fld id="{B9F0E94A-B8A1-8044-B006-7DAB94C06A71}" type="slidenum">
              <a:rPr lang="en-GB" smtClean="0"/>
              <a:t>‹#›</a:t>
            </a:fld>
            <a:endParaRPr lang="en-GB"/>
          </a:p>
        </p:txBody>
      </p:sp>
    </p:spTree>
    <p:extLst>
      <p:ext uri="{BB962C8B-B14F-4D97-AF65-F5344CB8AC3E}">
        <p14:creationId xmlns:p14="http://schemas.microsoft.com/office/powerpoint/2010/main" val="22864651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D310A-81C0-A444-B24D-9C9F6AE7D3E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38BF4736-29B9-9146-B980-337D2CAB11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9158C50-2A8F-9D45-9CA2-2146BE4B19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21F842F-9BC0-7B41-8297-BFC8D33F12C7}"/>
              </a:ext>
            </a:extLst>
          </p:cNvPr>
          <p:cNvSpPr>
            <a:spLocks noGrp="1"/>
          </p:cNvSpPr>
          <p:nvPr>
            <p:ph type="dt" sz="half" idx="10"/>
          </p:nvPr>
        </p:nvSpPr>
        <p:spPr/>
        <p:txBody>
          <a:bodyPr/>
          <a:lstStyle/>
          <a:p>
            <a:fld id="{DF15DF0E-D37D-2D41-9BAB-B0A556C041D5}" type="datetime1">
              <a:rPr lang="en-SG" smtClean="0"/>
              <a:t>1/6/22</a:t>
            </a:fld>
            <a:endParaRPr lang="en-GB"/>
          </a:p>
        </p:txBody>
      </p:sp>
      <p:sp>
        <p:nvSpPr>
          <p:cNvPr id="6" name="Footer Placeholder 5">
            <a:extLst>
              <a:ext uri="{FF2B5EF4-FFF2-40B4-BE49-F238E27FC236}">
                <a16:creationId xmlns:a16="http://schemas.microsoft.com/office/drawing/2014/main" id="{5C9FD11B-33C2-3740-AA0B-DF841093141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DF8B0F5-77AC-2E41-AC53-9BD66BFAB795}"/>
              </a:ext>
            </a:extLst>
          </p:cNvPr>
          <p:cNvSpPr>
            <a:spLocks noGrp="1"/>
          </p:cNvSpPr>
          <p:nvPr>
            <p:ph type="sldNum" sz="quarter" idx="12"/>
          </p:nvPr>
        </p:nvSpPr>
        <p:spPr/>
        <p:txBody>
          <a:bodyPr/>
          <a:lstStyle/>
          <a:p>
            <a:fld id="{B9F0E94A-B8A1-8044-B006-7DAB94C06A71}" type="slidenum">
              <a:rPr lang="en-GB" smtClean="0"/>
              <a:t>‹#›</a:t>
            </a:fld>
            <a:endParaRPr lang="en-GB"/>
          </a:p>
        </p:txBody>
      </p:sp>
    </p:spTree>
    <p:extLst>
      <p:ext uri="{BB962C8B-B14F-4D97-AF65-F5344CB8AC3E}">
        <p14:creationId xmlns:p14="http://schemas.microsoft.com/office/powerpoint/2010/main" val="150791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3E944F-D4EC-D945-A998-14B03D9DC6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4CA8CB36-E663-FF46-972E-D38F85B065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Date Placeholder 3">
            <a:extLst>
              <a:ext uri="{FF2B5EF4-FFF2-40B4-BE49-F238E27FC236}">
                <a16:creationId xmlns:a16="http://schemas.microsoft.com/office/drawing/2014/main" id="{3F4D159E-3146-7840-B739-3D367A2531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ABB94F-A45D-4143-9FA3-F62426C4B182}" type="datetime1">
              <a:rPr lang="en-SG" smtClean="0"/>
              <a:t>1/6/22</a:t>
            </a:fld>
            <a:endParaRPr lang="en-GB"/>
          </a:p>
        </p:txBody>
      </p:sp>
      <p:sp>
        <p:nvSpPr>
          <p:cNvPr id="5" name="Footer Placeholder 4">
            <a:extLst>
              <a:ext uri="{FF2B5EF4-FFF2-40B4-BE49-F238E27FC236}">
                <a16:creationId xmlns:a16="http://schemas.microsoft.com/office/drawing/2014/main" id="{A7B4F732-185C-F54B-9087-A44E6F3570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94D077F5-7FBA-984F-A23B-777ADBF8BBB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F0E94A-B8A1-8044-B006-7DAB94C06A71}" type="slidenum">
              <a:rPr lang="en-GB" smtClean="0"/>
              <a:t>‹#›</a:t>
            </a:fld>
            <a:endParaRPr lang="en-GB"/>
          </a:p>
        </p:txBody>
      </p:sp>
    </p:spTree>
    <p:extLst>
      <p:ext uri="{BB962C8B-B14F-4D97-AF65-F5344CB8AC3E}">
        <p14:creationId xmlns:p14="http://schemas.microsoft.com/office/powerpoint/2010/main" val="39751269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red moon in a black sky&#10;&#10;Description automatically generated with medium confidence">
            <a:extLst>
              <a:ext uri="{FF2B5EF4-FFF2-40B4-BE49-F238E27FC236}">
                <a16:creationId xmlns:a16="http://schemas.microsoft.com/office/drawing/2014/main" id="{8D78FEB9-8588-6D44-8138-EFDAD892A6AB}"/>
              </a:ext>
            </a:extLst>
          </p:cNvPr>
          <p:cNvPicPr>
            <a:picLocks noChangeAspect="1"/>
          </p:cNvPicPr>
          <p:nvPr/>
        </p:nvPicPr>
        <p:blipFill rotWithShape="1">
          <a:blip r:embed="rId2"/>
          <a:srcRect t="4393" b="11338"/>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8069FD0D-9041-8448-BD0D-DBA5216532ED}"/>
              </a:ext>
            </a:extLst>
          </p:cNvPr>
          <p:cNvSpPr>
            <a:spLocks noGrp="1"/>
          </p:cNvSpPr>
          <p:nvPr>
            <p:ph type="ctrTitle"/>
          </p:nvPr>
        </p:nvSpPr>
        <p:spPr>
          <a:xfrm>
            <a:off x="8022021" y="3231931"/>
            <a:ext cx="3852041" cy="1834056"/>
          </a:xfrm>
        </p:spPr>
        <p:txBody>
          <a:bodyPr>
            <a:normAutofit/>
          </a:bodyPr>
          <a:lstStyle/>
          <a:p>
            <a:r>
              <a:rPr lang="en-US" sz="4000" dirty="0"/>
              <a:t>Astronomy 100/1 Lab 3</a:t>
            </a:r>
            <a:endParaRPr lang="en-GB" sz="4000" dirty="0"/>
          </a:p>
        </p:txBody>
      </p:sp>
      <p:sp>
        <p:nvSpPr>
          <p:cNvPr id="3" name="Subtitle 2">
            <a:extLst>
              <a:ext uri="{FF2B5EF4-FFF2-40B4-BE49-F238E27FC236}">
                <a16:creationId xmlns:a16="http://schemas.microsoft.com/office/drawing/2014/main" id="{202FD5EB-2AD3-224B-B8B2-D608DD4B1E2D}"/>
              </a:ext>
            </a:extLst>
          </p:cNvPr>
          <p:cNvSpPr>
            <a:spLocks noGrp="1"/>
          </p:cNvSpPr>
          <p:nvPr>
            <p:ph type="subTitle" idx="1"/>
          </p:nvPr>
        </p:nvSpPr>
        <p:spPr>
          <a:xfrm>
            <a:off x="7782910" y="5242675"/>
            <a:ext cx="4330262" cy="683284"/>
          </a:xfrm>
        </p:spPr>
        <p:txBody>
          <a:bodyPr>
            <a:normAutofit/>
          </a:bodyPr>
          <a:lstStyle/>
          <a:p>
            <a:r>
              <a:rPr lang="en-GB" sz="2000" dirty="0"/>
              <a:t>Spring 2022</a:t>
            </a:r>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8DCD7D1-5526-584C-A608-0A4AC37A1023}"/>
              </a:ext>
            </a:extLst>
          </p:cNvPr>
          <p:cNvSpPr txBox="1"/>
          <p:nvPr/>
        </p:nvSpPr>
        <p:spPr>
          <a:xfrm>
            <a:off x="0" y="0"/>
            <a:ext cx="6055591" cy="2246769"/>
          </a:xfrm>
          <a:prstGeom prst="rect">
            <a:avLst/>
          </a:prstGeom>
          <a:noFill/>
        </p:spPr>
        <p:txBody>
          <a:bodyPr wrap="square" rtlCol="0">
            <a:spAutoFit/>
          </a:bodyPr>
          <a:lstStyle/>
          <a:p>
            <a:r>
              <a:rPr lang="en-US" sz="2800" b="1" dirty="0">
                <a:solidFill>
                  <a:srgbClr val="FF0000"/>
                </a:solidFill>
              </a:rPr>
              <a:t>COVID REMINDERS: Your face mask must cover your mouth AND nose.</a:t>
            </a:r>
          </a:p>
          <a:p>
            <a:r>
              <a:rPr lang="en-US" sz="2800" b="1" dirty="0">
                <a:solidFill>
                  <a:srgbClr val="FF0000"/>
                </a:solidFill>
              </a:rPr>
              <a:t>If you are feeling at all ill, email your instructor, and don’t come to lab unless you have gotten a negative test.</a:t>
            </a:r>
          </a:p>
        </p:txBody>
      </p:sp>
      <p:sp>
        <p:nvSpPr>
          <p:cNvPr id="9" name="TextBox 8">
            <a:extLst>
              <a:ext uri="{FF2B5EF4-FFF2-40B4-BE49-F238E27FC236}">
                <a16:creationId xmlns:a16="http://schemas.microsoft.com/office/drawing/2014/main" id="{EF4BEF1A-CDB0-7949-B181-CF0B10344797}"/>
              </a:ext>
            </a:extLst>
          </p:cNvPr>
          <p:cNvSpPr txBox="1"/>
          <p:nvPr/>
        </p:nvSpPr>
        <p:spPr>
          <a:xfrm>
            <a:off x="0" y="6303992"/>
            <a:ext cx="934948" cy="553998"/>
          </a:xfrm>
          <a:prstGeom prst="rect">
            <a:avLst/>
          </a:prstGeom>
          <a:noFill/>
        </p:spPr>
        <p:txBody>
          <a:bodyPr wrap="square" rtlCol="0">
            <a:spAutoFit/>
          </a:bodyPr>
          <a:lstStyle/>
          <a:p>
            <a:r>
              <a:rPr lang="en-US" sz="1000" dirty="0">
                <a:solidFill>
                  <a:schemeClr val="bg1"/>
                </a:solidFill>
              </a:rPr>
              <a:t>Yvonne Ban</a:t>
            </a:r>
          </a:p>
          <a:p>
            <a:r>
              <a:rPr lang="en-US" sz="1000" dirty="0">
                <a:solidFill>
                  <a:schemeClr val="bg1"/>
                </a:solidFill>
              </a:rPr>
              <a:t>Claremont, CA</a:t>
            </a:r>
          </a:p>
          <a:p>
            <a:r>
              <a:rPr lang="en-US" sz="1000" dirty="0">
                <a:solidFill>
                  <a:schemeClr val="bg1"/>
                </a:solidFill>
              </a:rPr>
              <a:t>8 Oct 2014</a:t>
            </a:r>
          </a:p>
        </p:txBody>
      </p:sp>
    </p:spTree>
    <p:extLst>
      <p:ext uri="{BB962C8B-B14F-4D97-AF65-F5344CB8AC3E}">
        <p14:creationId xmlns:p14="http://schemas.microsoft.com/office/powerpoint/2010/main" val="18754781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7458604-1369-8B46-BC90-02D1D7342C91}"/>
              </a:ext>
            </a:extLst>
          </p:cNvPr>
          <p:cNvPicPr>
            <a:picLocks/>
          </p:cNvPicPr>
          <p:nvPr/>
        </p:nvPicPr>
        <p:blipFill>
          <a:blip r:embed="rId2">
            <a:extLst>
              <a:ext uri="{28A0092B-C50C-407E-A947-70E740481C1C}">
                <a14:useLocalDpi xmlns:a14="http://schemas.microsoft.com/office/drawing/2010/main" val="0"/>
              </a:ext>
            </a:extLst>
          </a:blip>
          <a:srcRect/>
          <a:stretch>
            <a:fillRect/>
          </a:stretch>
        </p:blipFill>
        <p:spPr bwMode="auto">
          <a:xfrm>
            <a:off x="1293937" y="71919"/>
            <a:ext cx="4267808" cy="6786081"/>
          </a:xfrm>
          <a:prstGeom prst="rect">
            <a:avLst/>
          </a:prstGeom>
          <a:noFill/>
          <a:ln>
            <a:noFill/>
          </a:ln>
        </p:spPr>
      </p:pic>
      <p:pic>
        <p:nvPicPr>
          <p:cNvPr id="5" name="Picture 4">
            <a:extLst>
              <a:ext uri="{FF2B5EF4-FFF2-40B4-BE49-F238E27FC236}">
                <a16:creationId xmlns:a16="http://schemas.microsoft.com/office/drawing/2014/main" id="{09221EC5-71C4-6C4A-8D0F-C56340395D86}"/>
              </a:ext>
            </a:extLst>
          </p:cNvPr>
          <p:cNvPicPr/>
          <p:nvPr/>
        </p:nvPicPr>
        <p:blipFill>
          <a:blip r:embed="rId3">
            <a:extLst>
              <a:ext uri="{28A0092B-C50C-407E-A947-70E740481C1C}">
                <a14:useLocalDpi xmlns:a14="http://schemas.microsoft.com/office/drawing/2010/main" val="0"/>
              </a:ext>
            </a:extLst>
          </a:blip>
          <a:srcRect l="8624"/>
          <a:stretch>
            <a:fillRect/>
          </a:stretch>
        </p:blipFill>
        <p:spPr bwMode="auto">
          <a:xfrm>
            <a:off x="6630256" y="71919"/>
            <a:ext cx="4191857" cy="6441373"/>
          </a:xfrm>
          <a:prstGeom prst="rect">
            <a:avLst/>
          </a:prstGeom>
          <a:noFill/>
          <a:ln>
            <a:noFill/>
          </a:ln>
        </p:spPr>
      </p:pic>
      <p:sp>
        <p:nvSpPr>
          <p:cNvPr id="6" name="Slide Number Placeholder 5">
            <a:extLst>
              <a:ext uri="{FF2B5EF4-FFF2-40B4-BE49-F238E27FC236}">
                <a16:creationId xmlns:a16="http://schemas.microsoft.com/office/drawing/2014/main" id="{95032C9F-97E8-AA4E-96BB-6AD44578F428}"/>
              </a:ext>
            </a:extLst>
          </p:cNvPr>
          <p:cNvSpPr>
            <a:spLocks noGrp="1"/>
          </p:cNvSpPr>
          <p:nvPr>
            <p:ph type="sldNum" sz="quarter" idx="12"/>
          </p:nvPr>
        </p:nvSpPr>
        <p:spPr/>
        <p:txBody>
          <a:bodyPr/>
          <a:lstStyle/>
          <a:p>
            <a:fld id="{73841F60-2C20-DC4B-9E7D-AE7B9C99680E}" type="slidenum">
              <a:rPr lang="en-GB" smtClean="0"/>
              <a:t>9</a:t>
            </a:fld>
            <a:endParaRPr lang="en-GB"/>
          </a:p>
        </p:txBody>
      </p:sp>
    </p:spTree>
    <p:extLst>
      <p:ext uri="{BB962C8B-B14F-4D97-AF65-F5344CB8AC3E}">
        <p14:creationId xmlns:p14="http://schemas.microsoft.com/office/powerpoint/2010/main" val="33345655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icture containing cat, indoor, dark, black&#10;&#10;Description automatically generated">
            <a:extLst>
              <a:ext uri="{FF2B5EF4-FFF2-40B4-BE49-F238E27FC236}">
                <a16:creationId xmlns:a16="http://schemas.microsoft.com/office/drawing/2014/main" id="{45AC81C1-271E-EE40-BE62-3CF858F3CC04}"/>
              </a:ext>
              <a:ext uri="{C183D7F6-B498-43B3-948B-1728B52AA6E4}">
                <adec:decorative xmlns:adec="http://schemas.microsoft.com/office/drawing/2017/decorative" val="0"/>
              </a:ext>
            </a:extLst>
          </p:cNvPr>
          <p:cNvPicPr>
            <a:picLocks noChangeAspect="1"/>
          </p:cNvPicPr>
          <p:nvPr/>
        </p:nvPicPr>
        <p:blipFill rotWithShape="1">
          <a:blip r:embed="rId2"/>
          <a:srcRect t="15730"/>
          <a:stretch/>
        </p:blipFill>
        <p:spPr>
          <a:xfrm>
            <a:off x="20" y="10"/>
            <a:ext cx="12191980" cy="6857990"/>
          </a:xfrm>
          <a:prstGeom prst="rect">
            <a:avLst/>
          </a:prstGeom>
        </p:spPr>
      </p:pic>
      <p:sp>
        <p:nvSpPr>
          <p:cNvPr id="11"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9AD2E923-BB63-1743-B02F-892214088844}"/>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3400" dirty="0"/>
              <a:t>Start the </a:t>
            </a:r>
            <a:r>
              <a:rPr lang="en-US" sz="3400" b="1" dirty="0"/>
              <a:t>end-of-lab quiz</a:t>
            </a:r>
            <a:r>
              <a:rPr lang="en-US" sz="3400" dirty="0"/>
              <a:t> on Moodle before you leave!</a:t>
            </a:r>
          </a:p>
        </p:txBody>
      </p:sp>
      <p:sp>
        <p:nvSpPr>
          <p:cNvPr id="3" name="Content Placeholder 2">
            <a:extLst>
              <a:ext uri="{FF2B5EF4-FFF2-40B4-BE49-F238E27FC236}">
                <a16:creationId xmlns:a16="http://schemas.microsoft.com/office/drawing/2014/main" id="{6966FBDD-4517-CD49-9DB2-AD70EA9EDBD1}"/>
              </a:ext>
            </a:extLst>
          </p:cNvPr>
          <p:cNvSpPr>
            <a:spLocks noGrp="1"/>
          </p:cNvSpPr>
          <p:nvPr>
            <p:ph idx="1"/>
          </p:nvPr>
        </p:nvSpPr>
        <p:spPr>
          <a:xfrm>
            <a:off x="8022020" y="5242674"/>
            <a:ext cx="3852041" cy="1137569"/>
          </a:xfrm>
        </p:spPr>
        <p:txBody>
          <a:bodyPr vert="horz" lIns="91440" tIns="45720" rIns="91440" bIns="45720" rtlCol="0">
            <a:noAutofit/>
          </a:bodyPr>
          <a:lstStyle/>
          <a:p>
            <a:pPr marL="0" indent="0" algn="ctr">
              <a:buNone/>
            </a:pPr>
            <a:r>
              <a:rPr lang="en-US" dirty="0"/>
              <a:t>You can work in your groups and use </a:t>
            </a:r>
            <a:r>
              <a:rPr lang="en-US" dirty="0" err="1"/>
              <a:t>Stellarium</a:t>
            </a:r>
            <a:r>
              <a:rPr lang="en-US" dirty="0"/>
              <a:t> to help you answer the quiz.</a:t>
            </a:r>
          </a:p>
        </p:txBody>
      </p:sp>
      <p:cxnSp>
        <p:nvCxnSpPr>
          <p:cNvPr id="13" name="Straight Connector 12">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2487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33A2E7-C310-8543-992F-0BF83097064B}"/>
              </a:ext>
            </a:extLst>
          </p:cNvPr>
          <p:cNvSpPr>
            <a:spLocks noGrp="1"/>
          </p:cNvSpPr>
          <p:nvPr>
            <p:ph idx="1"/>
          </p:nvPr>
        </p:nvSpPr>
        <p:spPr>
          <a:xfrm>
            <a:off x="838200" y="665018"/>
            <a:ext cx="10733116" cy="5511945"/>
          </a:xfrm>
        </p:spPr>
        <p:txBody>
          <a:bodyPr>
            <a:normAutofit/>
          </a:bodyPr>
          <a:lstStyle/>
          <a:p>
            <a:pPr marL="0" indent="0">
              <a:buNone/>
            </a:pPr>
            <a:r>
              <a:rPr lang="en-GB" sz="3600" b="1" dirty="0">
                <a:sym typeface="Wingdings" panose="05000000000000000000" pitchFamily="2" charset="2"/>
              </a:rPr>
              <a:t> </a:t>
            </a:r>
            <a:r>
              <a:rPr lang="en-GB" sz="3600" b="1" dirty="0"/>
              <a:t>Fill out the Pre-Lab 3 survey on Moodle.</a:t>
            </a:r>
          </a:p>
          <a:p>
            <a:pPr marL="0" indent="0">
              <a:buNone/>
            </a:pPr>
            <a:r>
              <a:rPr lang="en-GB" dirty="0"/>
              <a:t>Course Administration Notes:</a:t>
            </a:r>
          </a:p>
          <a:p>
            <a:r>
              <a:rPr lang="en-GB" dirty="0"/>
              <a:t>We will be running in-lab makeup sessions the week after next. Makeup sessions for a lab you missed may not be at your regular lab time, </a:t>
            </a:r>
            <a:r>
              <a:rPr lang="en-GB" b="1" i="1" dirty="0"/>
              <a:t>so you may have to miss a different class to attend </a:t>
            </a:r>
            <a:r>
              <a:rPr lang="en-GB" dirty="0"/>
              <a:t>(see explanation in the syllabus).</a:t>
            </a:r>
          </a:p>
          <a:p>
            <a:r>
              <a:rPr lang="en-GB" dirty="0"/>
              <a:t>Grades for Labs 1 and 2 (out of 10 points each) are visible in Moodle. Contact your instructor with any questions. Last week’s labs are the initial points for the project.</a:t>
            </a:r>
          </a:p>
          <a:p>
            <a:r>
              <a:rPr lang="en-GB" dirty="0"/>
              <a:t>Remember to submit your calibration photos.</a:t>
            </a:r>
          </a:p>
          <a:p>
            <a:r>
              <a:rPr lang="en-GB" dirty="0"/>
              <a:t>If you haven’t taken your first sunset photo yet, remember to look out for chances to take them, and don’t forget to document your location</a:t>
            </a:r>
          </a:p>
          <a:p>
            <a:r>
              <a:rPr lang="en-GB" dirty="0"/>
              <a:t>If you have taken your first sunset phot, try to go back to the </a:t>
            </a:r>
            <a:r>
              <a:rPr lang="en-GB" b="1" dirty="0"/>
              <a:t>exact same location</a:t>
            </a:r>
            <a:r>
              <a:rPr lang="en-GB" dirty="0"/>
              <a:t> and take another sunset photo after </a:t>
            </a:r>
            <a:r>
              <a:rPr lang="en-GB" b="1" dirty="0"/>
              <a:t>a week or more</a:t>
            </a:r>
            <a:r>
              <a:rPr lang="en-GB" dirty="0"/>
              <a:t>. (This is part 2 of the project.)</a:t>
            </a:r>
          </a:p>
        </p:txBody>
      </p:sp>
      <p:sp>
        <p:nvSpPr>
          <p:cNvPr id="4" name="Slide Number Placeholder 3">
            <a:extLst>
              <a:ext uri="{FF2B5EF4-FFF2-40B4-BE49-F238E27FC236}">
                <a16:creationId xmlns:a16="http://schemas.microsoft.com/office/drawing/2014/main" id="{89DC1C90-6D2A-7E4F-A20A-A0C86359A1EA}"/>
              </a:ext>
            </a:extLst>
          </p:cNvPr>
          <p:cNvSpPr>
            <a:spLocks noGrp="1"/>
          </p:cNvSpPr>
          <p:nvPr>
            <p:ph type="sldNum" sz="quarter" idx="12"/>
          </p:nvPr>
        </p:nvSpPr>
        <p:spPr/>
        <p:txBody>
          <a:bodyPr/>
          <a:lstStyle/>
          <a:p>
            <a:fld id="{B9F0E94A-B8A1-8044-B006-7DAB94C06A71}" type="slidenum">
              <a:rPr lang="en-GB" smtClean="0"/>
              <a:t>1</a:t>
            </a:fld>
            <a:endParaRPr lang="en-GB"/>
          </a:p>
        </p:txBody>
      </p:sp>
    </p:spTree>
    <p:extLst>
      <p:ext uri="{BB962C8B-B14F-4D97-AF65-F5344CB8AC3E}">
        <p14:creationId xmlns:p14="http://schemas.microsoft.com/office/powerpoint/2010/main" val="37867683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FDF0F-FDB0-4E40-8F50-659FD01E2B44}"/>
              </a:ext>
            </a:extLst>
          </p:cNvPr>
          <p:cNvSpPr>
            <a:spLocks noGrp="1"/>
          </p:cNvSpPr>
          <p:nvPr>
            <p:ph type="title"/>
          </p:nvPr>
        </p:nvSpPr>
        <p:spPr/>
        <p:txBody>
          <a:bodyPr/>
          <a:lstStyle/>
          <a:p>
            <a:r>
              <a:rPr lang="en-GB" dirty="0"/>
              <a:t>Part 1: Moon scale (class participation!)</a:t>
            </a:r>
          </a:p>
        </p:txBody>
      </p:sp>
      <p:sp>
        <p:nvSpPr>
          <p:cNvPr id="3" name="Content Placeholder 2">
            <a:extLst>
              <a:ext uri="{FF2B5EF4-FFF2-40B4-BE49-F238E27FC236}">
                <a16:creationId xmlns:a16="http://schemas.microsoft.com/office/drawing/2014/main" id="{A1C47FC2-E63C-3742-99A8-55C4E8415CE2}"/>
              </a:ext>
            </a:extLst>
          </p:cNvPr>
          <p:cNvSpPr>
            <a:spLocks noGrp="1"/>
          </p:cNvSpPr>
          <p:nvPr>
            <p:ph idx="1"/>
          </p:nvPr>
        </p:nvSpPr>
        <p:spPr>
          <a:xfrm>
            <a:off x="838200" y="1521229"/>
            <a:ext cx="10515600" cy="4655734"/>
          </a:xfrm>
        </p:spPr>
        <p:txBody>
          <a:bodyPr>
            <a:noAutofit/>
          </a:bodyPr>
          <a:lstStyle/>
          <a:p>
            <a:pPr marL="514350" indent="-514350">
              <a:buFont typeface="+mj-lt"/>
              <a:buAutoNum type="alphaLcPeriod"/>
            </a:pPr>
            <a:r>
              <a:rPr lang="en-GB" dirty="0"/>
              <a:t>Take the Moon to be the size of a golf ball. How big would the Earth be on this scale?</a:t>
            </a:r>
          </a:p>
          <a:p>
            <a:pPr lvl="1"/>
            <a:r>
              <a:rPr lang="en-GB" b="1" dirty="0"/>
              <a:t>Lower</a:t>
            </a:r>
            <a:r>
              <a:rPr lang="en-GB" dirty="0"/>
              <a:t> your hand when you think the balloon is the right size.</a:t>
            </a:r>
            <a:endParaRPr lang="en-GB" b="1" dirty="0"/>
          </a:p>
          <a:p>
            <a:pPr marL="514350" indent="-514350">
              <a:buFont typeface="+mj-lt"/>
              <a:buAutoNum type="alphaLcPeriod"/>
            </a:pPr>
            <a:r>
              <a:rPr lang="en-GB" dirty="0"/>
              <a:t>How far away are the Earth and Moon on this scale?</a:t>
            </a:r>
          </a:p>
          <a:p>
            <a:pPr lvl="1"/>
            <a:r>
              <a:rPr lang="en-GB" b="1" dirty="0"/>
              <a:t>Lower</a:t>
            </a:r>
            <a:r>
              <a:rPr lang="en-GB" dirty="0"/>
              <a:t> your hand when you think the Earth and Moon are at the right relative distance.</a:t>
            </a:r>
            <a:r>
              <a:rPr lang="en-GB" i="1" dirty="0"/>
              <a:t> </a:t>
            </a:r>
            <a:br>
              <a:rPr lang="en-GB" i="1" dirty="0"/>
            </a:br>
            <a:r>
              <a:rPr lang="en-GB" i="1" dirty="0"/>
              <a:t>Is it likely for the Moon to pass through the Earth’s shadow at this distance? Is that a likely explanation for the phases of the Moon?</a:t>
            </a:r>
          </a:p>
          <a:p>
            <a:pPr marL="514350" indent="-514350">
              <a:buFont typeface="+mj-lt"/>
              <a:buAutoNum type="alphaLcPeriod"/>
            </a:pPr>
            <a:r>
              <a:rPr lang="en-GB" dirty="0"/>
              <a:t>Sometime during lab, try taking a zoomed-in picture of the </a:t>
            </a:r>
            <a:r>
              <a:rPr lang="en-GB" dirty="0" err="1"/>
              <a:t>golfball!Moon</a:t>
            </a:r>
            <a:r>
              <a:rPr lang="en-GB" dirty="0"/>
              <a:t> from the correct relative distance. It should be the same size as you will find for the real Moon! (Used in extra credit project)</a:t>
            </a:r>
          </a:p>
        </p:txBody>
      </p:sp>
      <p:sp>
        <p:nvSpPr>
          <p:cNvPr id="6" name="Slide Number Placeholder 5">
            <a:extLst>
              <a:ext uri="{FF2B5EF4-FFF2-40B4-BE49-F238E27FC236}">
                <a16:creationId xmlns:a16="http://schemas.microsoft.com/office/drawing/2014/main" id="{2B520E24-2A75-E346-8AC1-F30FFC8B4033}"/>
              </a:ext>
            </a:extLst>
          </p:cNvPr>
          <p:cNvSpPr>
            <a:spLocks noGrp="1"/>
          </p:cNvSpPr>
          <p:nvPr>
            <p:ph type="sldNum" sz="quarter" idx="12"/>
          </p:nvPr>
        </p:nvSpPr>
        <p:spPr/>
        <p:txBody>
          <a:bodyPr/>
          <a:lstStyle/>
          <a:p>
            <a:fld id="{B9F0E94A-B8A1-8044-B006-7DAB94C06A71}" type="slidenum">
              <a:rPr lang="en-GB" smtClean="0"/>
              <a:t>2</a:t>
            </a:fld>
            <a:endParaRPr lang="en-GB"/>
          </a:p>
        </p:txBody>
      </p:sp>
      <p:pic>
        <p:nvPicPr>
          <p:cNvPr id="4" name="Picture 3"/>
          <p:cNvPicPr>
            <a:picLocks noChangeAspect="1"/>
          </p:cNvPicPr>
          <p:nvPr/>
        </p:nvPicPr>
        <p:blipFill rotWithShape="1">
          <a:blip r:embed="rId2"/>
          <a:srcRect t="9114"/>
          <a:stretch/>
        </p:blipFill>
        <p:spPr>
          <a:xfrm>
            <a:off x="1532133" y="5899045"/>
            <a:ext cx="9127733" cy="555835"/>
          </a:xfrm>
          <a:prstGeom prst="rect">
            <a:avLst/>
          </a:prstGeom>
        </p:spPr>
      </p:pic>
    </p:spTree>
    <p:extLst>
      <p:ext uri="{BB962C8B-B14F-4D97-AF65-F5344CB8AC3E}">
        <p14:creationId xmlns:p14="http://schemas.microsoft.com/office/powerpoint/2010/main" val="933658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E8A41-C860-2B4C-BE30-ABFBBAFED1FD}"/>
              </a:ext>
            </a:extLst>
          </p:cNvPr>
          <p:cNvSpPr>
            <a:spLocks noGrp="1"/>
          </p:cNvSpPr>
          <p:nvPr>
            <p:ph type="title"/>
          </p:nvPr>
        </p:nvSpPr>
        <p:spPr/>
        <p:txBody>
          <a:bodyPr/>
          <a:lstStyle/>
          <a:p>
            <a:r>
              <a:rPr lang="en-GB" dirty="0"/>
              <a:t>Part 2: Don’t be </a:t>
            </a:r>
            <a:r>
              <a:rPr lang="en-GB" i="1" dirty="0"/>
              <a:t>phased</a:t>
            </a:r>
            <a:r>
              <a:rPr lang="en-GB" dirty="0"/>
              <a:t>!</a:t>
            </a:r>
          </a:p>
        </p:txBody>
      </p:sp>
      <p:sp>
        <p:nvSpPr>
          <p:cNvPr id="3" name="Content Placeholder 2">
            <a:extLst>
              <a:ext uri="{FF2B5EF4-FFF2-40B4-BE49-F238E27FC236}">
                <a16:creationId xmlns:a16="http://schemas.microsoft.com/office/drawing/2014/main" id="{55C3FBD5-11D2-0147-BC88-9E75D1EF55CA}"/>
              </a:ext>
            </a:extLst>
          </p:cNvPr>
          <p:cNvSpPr>
            <a:spLocks noGrp="1"/>
          </p:cNvSpPr>
          <p:nvPr>
            <p:ph idx="1"/>
          </p:nvPr>
        </p:nvSpPr>
        <p:spPr>
          <a:xfrm>
            <a:off x="838200" y="1490133"/>
            <a:ext cx="10515600" cy="4866217"/>
          </a:xfrm>
        </p:spPr>
        <p:txBody>
          <a:bodyPr>
            <a:noAutofit/>
          </a:bodyPr>
          <a:lstStyle/>
          <a:p>
            <a:pPr marL="457200" indent="-457200">
              <a:buFont typeface="+mj-lt"/>
              <a:buAutoNum type="alphaLcPeriod"/>
            </a:pPr>
            <a:r>
              <a:rPr lang="en-GB" sz="2800" dirty="0"/>
              <a:t>Take the light source at your table to represent the Sun and your head to represent the Earth, with the North Pole being at the top of your head. Take Boston to be at your </a:t>
            </a:r>
            <a:r>
              <a:rPr lang="en-GB" sz="2800" b="1" dirty="0"/>
              <a:t>left</a:t>
            </a:r>
            <a:r>
              <a:rPr lang="en-GB" sz="2800" dirty="0"/>
              <a:t> eye and San Francisco to be at your </a:t>
            </a:r>
            <a:r>
              <a:rPr lang="en-GB" sz="2800" b="1" dirty="0"/>
              <a:t>right</a:t>
            </a:r>
            <a:r>
              <a:rPr lang="en-GB" sz="2800" dirty="0"/>
              <a:t>.</a:t>
            </a:r>
          </a:p>
          <a:p>
            <a:pPr lvl="1"/>
            <a:r>
              <a:rPr lang="en-GB" sz="2800" dirty="0"/>
              <a:t>Look directly at the Sun with your </a:t>
            </a:r>
            <a:r>
              <a:rPr lang="en-GB" sz="2800" b="1" dirty="0"/>
              <a:t>left</a:t>
            </a:r>
            <a:r>
              <a:rPr lang="en-GB" sz="2800" dirty="0"/>
              <a:t> eye. This is noontime in Boston.</a:t>
            </a:r>
          </a:p>
          <a:p>
            <a:pPr lvl="1"/>
            <a:r>
              <a:rPr lang="en-GB" sz="2800" dirty="0"/>
              <a:t>Look directly at the Sun with your </a:t>
            </a:r>
            <a:r>
              <a:rPr lang="en-GB" sz="2800" b="1" dirty="0"/>
              <a:t>right</a:t>
            </a:r>
            <a:r>
              <a:rPr lang="en-GB" sz="2800" dirty="0"/>
              <a:t> eye. This is noontime in SF. </a:t>
            </a:r>
          </a:p>
          <a:p>
            <a:pPr lvl="1"/>
            <a:r>
              <a:rPr lang="en-GB" sz="2800" dirty="0"/>
              <a:t>Which way did you turn your head? (clockwise or </a:t>
            </a:r>
            <a:r>
              <a:rPr lang="en-GB" sz="2800" dirty="0" err="1"/>
              <a:t>counterclockwise</a:t>
            </a:r>
            <a:r>
              <a:rPr lang="en-GB" sz="2800" dirty="0"/>
              <a:t>, looking down on your head from above the “north pole”?)</a:t>
            </a:r>
          </a:p>
        </p:txBody>
      </p:sp>
      <p:sp>
        <p:nvSpPr>
          <p:cNvPr id="4" name="Slide Number Placeholder 3">
            <a:extLst>
              <a:ext uri="{FF2B5EF4-FFF2-40B4-BE49-F238E27FC236}">
                <a16:creationId xmlns:a16="http://schemas.microsoft.com/office/drawing/2014/main" id="{B720BB08-E148-2C48-9D51-74A61B7EADB6}"/>
              </a:ext>
            </a:extLst>
          </p:cNvPr>
          <p:cNvSpPr>
            <a:spLocks noGrp="1"/>
          </p:cNvSpPr>
          <p:nvPr>
            <p:ph type="sldNum" sz="quarter" idx="12"/>
          </p:nvPr>
        </p:nvSpPr>
        <p:spPr/>
        <p:txBody>
          <a:bodyPr/>
          <a:lstStyle/>
          <a:p>
            <a:fld id="{B9F0E94A-B8A1-8044-B006-7DAB94C06A71}" type="slidenum">
              <a:rPr lang="en-GB" smtClean="0"/>
              <a:t>3</a:t>
            </a:fld>
            <a:endParaRPr lang="en-GB"/>
          </a:p>
        </p:txBody>
      </p:sp>
    </p:spTree>
    <p:extLst>
      <p:ext uri="{BB962C8B-B14F-4D97-AF65-F5344CB8AC3E}">
        <p14:creationId xmlns:p14="http://schemas.microsoft.com/office/powerpoint/2010/main" val="265566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E8A41-C860-2B4C-BE30-ABFBBAFED1FD}"/>
              </a:ext>
            </a:extLst>
          </p:cNvPr>
          <p:cNvSpPr>
            <a:spLocks noGrp="1"/>
          </p:cNvSpPr>
          <p:nvPr>
            <p:ph type="title"/>
          </p:nvPr>
        </p:nvSpPr>
        <p:spPr/>
        <p:txBody>
          <a:bodyPr/>
          <a:lstStyle/>
          <a:p>
            <a:r>
              <a:rPr lang="en-GB" dirty="0"/>
              <a:t>Part 2: Don’t be </a:t>
            </a:r>
            <a:r>
              <a:rPr lang="en-GB" i="1" dirty="0"/>
              <a:t>phased</a:t>
            </a:r>
            <a:r>
              <a:rPr lang="en-GB" dirty="0"/>
              <a:t>!</a:t>
            </a:r>
          </a:p>
        </p:txBody>
      </p:sp>
      <p:sp>
        <p:nvSpPr>
          <p:cNvPr id="3" name="Content Placeholder 2">
            <a:extLst>
              <a:ext uri="{FF2B5EF4-FFF2-40B4-BE49-F238E27FC236}">
                <a16:creationId xmlns:a16="http://schemas.microsoft.com/office/drawing/2014/main" id="{55C3FBD5-11D2-0147-BC88-9E75D1EF55CA}"/>
              </a:ext>
            </a:extLst>
          </p:cNvPr>
          <p:cNvSpPr>
            <a:spLocks noGrp="1"/>
          </p:cNvSpPr>
          <p:nvPr>
            <p:ph idx="1"/>
          </p:nvPr>
        </p:nvSpPr>
        <p:spPr>
          <a:xfrm>
            <a:off x="838200" y="1490133"/>
            <a:ext cx="10515600" cy="4866217"/>
          </a:xfrm>
        </p:spPr>
        <p:txBody>
          <a:bodyPr>
            <a:noAutofit/>
          </a:bodyPr>
          <a:lstStyle/>
          <a:p>
            <a:pPr marL="457200" indent="-457200">
              <a:buFont typeface="+mj-lt"/>
              <a:buAutoNum type="alphaLcPeriod" startAt="2"/>
            </a:pPr>
            <a:r>
              <a:rPr lang="en-GB" sz="2800" dirty="0"/>
              <a:t>Put the golf ball on a pencil/pen so you can hold it up. This will represent the Moon.</a:t>
            </a:r>
          </a:p>
          <a:p>
            <a:pPr lvl="1"/>
            <a:r>
              <a:rPr lang="en-GB" sz="2800" dirty="0"/>
              <a:t>The Moon orbits the Earth </a:t>
            </a:r>
            <a:r>
              <a:rPr lang="en-GB" sz="2800" i="1" dirty="0" err="1"/>
              <a:t>counterclockwise</a:t>
            </a:r>
            <a:r>
              <a:rPr lang="en-GB" sz="2800" i="1" dirty="0"/>
              <a:t> as seen from above the north pole</a:t>
            </a:r>
            <a:r>
              <a:rPr lang="en-GB" sz="2800" dirty="0"/>
              <a:t> (and similar for the Earth and Sun)—the same way as you turned your head. Slowly </a:t>
            </a:r>
            <a:r>
              <a:rPr lang="en-GB" sz="2800" b="1" dirty="0"/>
              <a:t>turn</a:t>
            </a:r>
            <a:r>
              <a:rPr lang="en-GB" sz="2800" dirty="0"/>
              <a:t> in that direction with the Moon held out and look at how the Sun lights it up as you turn.</a:t>
            </a:r>
          </a:p>
          <a:p>
            <a:pPr lvl="1"/>
            <a:r>
              <a:rPr lang="en-GB" sz="2800" dirty="0"/>
              <a:t>The phases are called, in order: </a:t>
            </a:r>
            <a:r>
              <a:rPr lang="en-GB" sz="2800" b="1" dirty="0"/>
              <a:t>new moon</a:t>
            </a:r>
            <a:r>
              <a:rPr lang="en-GB" sz="2800" dirty="0"/>
              <a:t>, </a:t>
            </a:r>
            <a:r>
              <a:rPr lang="en-GB" sz="2800" b="1" dirty="0"/>
              <a:t>waxing crescent</a:t>
            </a:r>
            <a:r>
              <a:rPr lang="en-GB" sz="2800" dirty="0"/>
              <a:t>, </a:t>
            </a:r>
            <a:r>
              <a:rPr lang="en-GB" sz="2800" b="1" dirty="0"/>
              <a:t>first quarter</a:t>
            </a:r>
            <a:r>
              <a:rPr lang="en-GB" sz="2800" dirty="0"/>
              <a:t>, </a:t>
            </a:r>
            <a:r>
              <a:rPr lang="en-GB" sz="2800" b="1" dirty="0"/>
              <a:t>waxing gibbous</a:t>
            </a:r>
            <a:r>
              <a:rPr lang="en-GB" sz="2800" dirty="0"/>
              <a:t>, </a:t>
            </a:r>
            <a:r>
              <a:rPr lang="en-GB" sz="2800" b="1" dirty="0"/>
              <a:t>full moon</a:t>
            </a:r>
            <a:r>
              <a:rPr lang="en-GB" sz="2800" dirty="0"/>
              <a:t>, </a:t>
            </a:r>
            <a:r>
              <a:rPr lang="en-GB" sz="2800" b="1" dirty="0"/>
              <a:t>waning gibbous</a:t>
            </a:r>
            <a:r>
              <a:rPr lang="en-GB" sz="2800" dirty="0"/>
              <a:t>, </a:t>
            </a:r>
            <a:r>
              <a:rPr lang="en-GB" sz="2800" b="1" dirty="0"/>
              <a:t>third quarter</a:t>
            </a:r>
            <a:r>
              <a:rPr lang="en-GB" sz="2800" dirty="0"/>
              <a:t>, and </a:t>
            </a:r>
            <a:r>
              <a:rPr lang="en-GB" sz="2800" b="1" dirty="0"/>
              <a:t>waning crescent</a:t>
            </a:r>
            <a:r>
              <a:rPr lang="en-GB" sz="2800" dirty="0"/>
              <a:t>.</a:t>
            </a:r>
          </a:p>
        </p:txBody>
      </p:sp>
      <p:sp>
        <p:nvSpPr>
          <p:cNvPr id="4" name="Slide Number Placeholder 3">
            <a:extLst>
              <a:ext uri="{FF2B5EF4-FFF2-40B4-BE49-F238E27FC236}">
                <a16:creationId xmlns:a16="http://schemas.microsoft.com/office/drawing/2014/main" id="{B720BB08-E148-2C48-9D51-74A61B7EADB6}"/>
              </a:ext>
            </a:extLst>
          </p:cNvPr>
          <p:cNvSpPr>
            <a:spLocks noGrp="1"/>
          </p:cNvSpPr>
          <p:nvPr>
            <p:ph type="sldNum" sz="quarter" idx="12"/>
          </p:nvPr>
        </p:nvSpPr>
        <p:spPr/>
        <p:txBody>
          <a:bodyPr/>
          <a:lstStyle/>
          <a:p>
            <a:fld id="{B9F0E94A-B8A1-8044-B006-7DAB94C06A71}" type="slidenum">
              <a:rPr lang="en-GB" smtClean="0"/>
              <a:t>4</a:t>
            </a:fld>
            <a:endParaRPr lang="en-GB"/>
          </a:p>
        </p:txBody>
      </p:sp>
    </p:spTree>
    <p:extLst>
      <p:ext uri="{BB962C8B-B14F-4D97-AF65-F5344CB8AC3E}">
        <p14:creationId xmlns:p14="http://schemas.microsoft.com/office/powerpoint/2010/main" val="2587888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B202301-485E-C248-BDCB-999F81FC5252}"/>
              </a:ext>
            </a:extLst>
          </p:cNvPr>
          <p:cNvPicPr>
            <a:picLocks noGrp="1" noChangeAspect="1"/>
          </p:cNvPicPr>
          <p:nvPr>
            <p:ph idx="1"/>
          </p:nvPr>
        </p:nvPicPr>
        <p:blipFill>
          <a:blip r:embed="rId2"/>
          <a:stretch>
            <a:fillRect/>
          </a:stretch>
        </p:blipFill>
        <p:spPr>
          <a:xfrm>
            <a:off x="838200" y="1512881"/>
            <a:ext cx="6672209" cy="5170963"/>
          </a:xfrm>
          <a:prstGeom prst="rect">
            <a:avLst/>
          </a:prstGeom>
        </p:spPr>
      </p:pic>
      <p:pic>
        <p:nvPicPr>
          <p:cNvPr id="6" name="Graphic 5" descr="Sun">
            <a:extLst>
              <a:ext uri="{FF2B5EF4-FFF2-40B4-BE49-F238E27FC236}">
                <a16:creationId xmlns:a16="http://schemas.microsoft.com/office/drawing/2014/main" id="{E6E3B38C-735F-0840-8578-A4663089A66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10409" y="3885"/>
            <a:ext cx="7849377" cy="7849377"/>
          </a:xfrm>
          <a:prstGeom prst="rect">
            <a:avLst/>
          </a:prstGeom>
        </p:spPr>
      </p:pic>
      <p:pic>
        <p:nvPicPr>
          <p:cNvPr id="5" name="Picture 4">
            <a:extLst>
              <a:ext uri="{FF2B5EF4-FFF2-40B4-BE49-F238E27FC236}">
                <a16:creationId xmlns:a16="http://schemas.microsoft.com/office/drawing/2014/main" id="{68AC89CB-3E35-8143-AAD4-2DE5583CDD5B}"/>
              </a:ext>
            </a:extLst>
          </p:cNvPr>
          <p:cNvPicPr>
            <a:picLocks noChangeAspect="1"/>
          </p:cNvPicPr>
          <p:nvPr/>
        </p:nvPicPr>
        <p:blipFill>
          <a:blip r:embed="rId5"/>
          <a:stretch>
            <a:fillRect/>
          </a:stretch>
        </p:blipFill>
        <p:spPr>
          <a:xfrm>
            <a:off x="3068165" y="4327854"/>
            <a:ext cx="2212278" cy="673012"/>
          </a:xfrm>
          <a:prstGeom prst="rect">
            <a:avLst/>
          </a:prstGeom>
        </p:spPr>
      </p:pic>
      <p:pic>
        <p:nvPicPr>
          <p:cNvPr id="7" name="Picture 6">
            <a:extLst>
              <a:ext uri="{FF2B5EF4-FFF2-40B4-BE49-F238E27FC236}">
                <a16:creationId xmlns:a16="http://schemas.microsoft.com/office/drawing/2014/main" id="{1740D4E9-C400-6249-9DC5-FB32D4C4ED77}"/>
              </a:ext>
            </a:extLst>
          </p:cNvPr>
          <p:cNvPicPr>
            <a:picLocks noChangeAspect="1"/>
          </p:cNvPicPr>
          <p:nvPr/>
        </p:nvPicPr>
        <p:blipFill>
          <a:blip r:embed="rId6"/>
          <a:stretch>
            <a:fillRect/>
          </a:stretch>
        </p:blipFill>
        <p:spPr>
          <a:xfrm>
            <a:off x="4352818" y="3020500"/>
            <a:ext cx="835101" cy="2155725"/>
          </a:xfrm>
          <a:prstGeom prst="rect">
            <a:avLst/>
          </a:prstGeom>
        </p:spPr>
      </p:pic>
      <p:pic>
        <p:nvPicPr>
          <p:cNvPr id="8" name="Picture 7">
            <a:extLst>
              <a:ext uri="{FF2B5EF4-FFF2-40B4-BE49-F238E27FC236}">
                <a16:creationId xmlns:a16="http://schemas.microsoft.com/office/drawing/2014/main" id="{58AFA61B-6DB7-1342-A835-2009CFC45055}"/>
              </a:ext>
            </a:extLst>
          </p:cNvPr>
          <p:cNvPicPr>
            <a:picLocks noChangeAspect="1"/>
          </p:cNvPicPr>
          <p:nvPr/>
        </p:nvPicPr>
        <p:blipFill>
          <a:blip r:embed="rId7"/>
          <a:stretch>
            <a:fillRect/>
          </a:stretch>
        </p:blipFill>
        <p:spPr>
          <a:xfrm>
            <a:off x="3180565" y="3179671"/>
            <a:ext cx="2139021" cy="721597"/>
          </a:xfrm>
          <a:prstGeom prst="rect">
            <a:avLst/>
          </a:prstGeom>
        </p:spPr>
      </p:pic>
      <p:pic>
        <p:nvPicPr>
          <p:cNvPr id="9" name="Picture 8">
            <a:extLst>
              <a:ext uri="{FF2B5EF4-FFF2-40B4-BE49-F238E27FC236}">
                <a16:creationId xmlns:a16="http://schemas.microsoft.com/office/drawing/2014/main" id="{FFF035F6-130E-D64C-98E5-6BF94432CE51}"/>
              </a:ext>
            </a:extLst>
          </p:cNvPr>
          <p:cNvPicPr>
            <a:picLocks noChangeAspect="1"/>
          </p:cNvPicPr>
          <p:nvPr/>
        </p:nvPicPr>
        <p:blipFill>
          <a:blip r:embed="rId8"/>
          <a:stretch>
            <a:fillRect/>
          </a:stretch>
        </p:blipFill>
        <p:spPr>
          <a:xfrm>
            <a:off x="2927260" y="3039063"/>
            <a:ext cx="1049755" cy="2118597"/>
          </a:xfrm>
          <a:prstGeom prst="rect">
            <a:avLst/>
          </a:prstGeom>
        </p:spPr>
      </p:pic>
      <p:sp>
        <p:nvSpPr>
          <p:cNvPr id="13" name="Title 1">
            <a:extLst>
              <a:ext uri="{FF2B5EF4-FFF2-40B4-BE49-F238E27FC236}">
                <a16:creationId xmlns:a16="http://schemas.microsoft.com/office/drawing/2014/main" id="{F47C826D-524D-2641-BE6A-0A63B3021A84}"/>
              </a:ext>
            </a:extLst>
          </p:cNvPr>
          <p:cNvSpPr>
            <a:spLocks noGrp="1"/>
          </p:cNvSpPr>
          <p:nvPr>
            <p:ph type="title"/>
          </p:nvPr>
        </p:nvSpPr>
        <p:spPr/>
        <p:txBody>
          <a:bodyPr/>
          <a:lstStyle/>
          <a:p>
            <a:r>
              <a:rPr lang="en-GB" dirty="0">
                <a:solidFill>
                  <a:schemeClr val="bg1"/>
                </a:solidFill>
              </a:rPr>
              <a:t>Part 2: Don’t be </a:t>
            </a:r>
            <a:r>
              <a:rPr lang="en-GB" i="1" dirty="0">
                <a:solidFill>
                  <a:schemeClr val="bg1"/>
                </a:solidFill>
              </a:rPr>
              <a:t>phased</a:t>
            </a:r>
            <a:r>
              <a:rPr lang="en-GB" dirty="0">
                <a:solidFill>
                  <a:schemeClr val="bg1"/>
                </a:solidFill>
              </a:rPr>
              <a:t>!</a:t>
            </a:r>
          </a:p>
        </p:txBody>
      </p:sp>
      <p:sp>
        <p:nvSpPr>
          <p:cNvPr id="2" name="TextBox 1">
            <a:extLst>
              <a:ext uri="{FF2B5EF4-FFF2-40B4-BE49-F238E27FC236}">
                <a16:creationId xmlns:a16="http://schemas.microsoft.com/office/drawing/2014/main" id="{1C8A7F22-8D6C-44CC-829C-DB335EED7B4A}"/>
              </a:ext>
            </a:extLst>
          </p:cNvPr>
          <p:cNvSpPr txBox="1"/>
          <p:nvPr/>
        </p:nvSpPr>
        <p:spPr>
          <a:xfrm>
            <a:off x="8267239" y="58410"/>
            <a:ext cx="2867985" cy="1938992"/>
          </a:xfrm>
          <a:prstGeom prst="rect">
            <a:avLst/>
          </a:prstGeom>
          <a:solidFill>
            <a:schemeClr val="tx1"/>
          </a:solidFill>
          <a:ln w="25400">
            <a:solidFill>
              <a:schemeClr val="bg1"/>
            </a:solidFill>
          </a:ln>
        </p:spPr>
        <p:txBody>
          <a:bodyPr wrap="square" rtlCol="0">
            <a:spAutoFit/>
          </a:bodyPr>
          <a:lstStyle/>
          <a:p>
            <a:r>
              <a:rPr lang="en-US" sz="2400" dirty="0">
                <a:solidFill>
                  <a:schemeClr val="bg1"/>
                </a:solidFill>
              </a:rPr>
              <a:t>Model:</a:t>
            </a:r>
          </a:p>
          <a:p>
            <a:r>
              <a:rPr lang="en-US" sz="2400" dirty="0">
                <a:solidFill>
                  <a:schemeClr val="bg1"/>
                </a:solidFill>
              </a:rPr>
              <a:t>Your head = Earth</a:t>
            </a:r>
          </a:p>
          <a:p>
            <a:r>
              <a:rPr lang="en-US" sz="2400" dirty="0">
                <a:solidFill>
                  <a:schemeClr val="bg1"/>
                </a:solidFill>
              </a:rPr>
              <a:t>Your eyes = observers</a:t>
            </a:r>
          </a:p>
          <a:p>
            <a:r>
              <a:rPr lang="en-US" sz="2400" dirty="0">
                <a:solidFill>
                  <a:schemeClr val="bg1"/>
                </a:solidFill>
              </a:rPr>
              <a:t>Golf ball = Moon</a:t>
            </a:r>
          </a:p>
          <a:p>
            <a:r>
              <a:rPr lang="en-US" sz="2400" dirty="0">
                <a:solidFill>
                  <a:schemeClr val="bg1"/>
                </a:solidFill>
              </a:rPr>
              <a:t>Lightbulb = Sun</a:t>
            </a:r>
            <a:endParaRPr lang="en-US" dirty="0">
              <a:solidFill>
                <a:schemeClr val="bg1"/>
              </a:solidFill>
            </a:endParaRPr>
          </a:p>
        </p:txBody>
      </p:sp>
    </p:spTree>
    <p:extLst>
      <p:ext uri="{BB962C8B-B14F-4D97-AF65-F5344CB8AC3E}">
        <p14:creationId xmlns:p14="http://schemas.microsoft.com/office/powerpoint/2010/main" val="3106800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7"/>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dissolve">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xit" presetSubtype="0" fill="hold" nodeType="clickEffect">
                                  <p:stCondLst>
                                    <p:cond delay="0"/>
                                  </p:stCondLst>
                                  <p:childTnLst>
                                    <p:set>
                                      <p:cBhvr>
                                        <p:cTn id="29" dur="1" fill="hold">
                                          <p:stCondLst>
                                            <p:cond delay="0"/>
                                          </p:stCondLst>
                                        </p:cTn>
                                        <p:tgtEl>
                                          <p:spTgt spid="8"/>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dissolve">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24A08-0B55-F042-ADC8-7CE22B0BE25D}"/>
              </a:ext>
            </a:extLst>
          </p:cNvPr>
          <p:cNvSpPr>
            <a:spLocks noGrp="1"/>
          </p:cNvSpPr>
          <p:nvPr>
            <p:ph type="title"/>
          </p:nvPr>
        </p:nvSpPr>
        <p:spPr/>
        <p:txBody>
          <a:bodyPr/>
          <a:lstStyle/>
          <a:p>
            <a:r>
              <a:rPr lang="en-GB" dirty="0"/>
              <a:t>Part 2: Don’t be </a:t>
            </a:r>
            <a:r>
              <a:rPr lang="en-GB" i="1" dirty="0"/>
              <a:t>phased</a:t>
            </a:r>
            <a:r>
              <a:rPr lang="en-GB" dirty="0"/>
              <a:t>!</a:t>
            </a:r>
          </a:p>
        </p:txBody>
      </p:sp>
      <p:sp>
        <p:nvSpPr>
          <p:cNvPr id="3" name="Content Placeholder 2">
            <a:extLst>
              <a:ext uri="{FF2B5EF4-FFF2-40B4-BE49-F238E27FC236}">
                <a16:creationId xmlns:a16="http://schemas.microsoft.com/office/drawing/2014/main" id="{D33B0092-DEB7-1444-84DD-9149FDB9377D}"/>
              </a:ext>
            </a:extLst>
          </p:cNvPr>
          <p:cNvSpPr>
            <a:spLocks noGrp="1"/>
          </p:cNvSpPr>
          <p:nvPr>
            <p:ph idx="1"/>
          </p:nvPr>
        </p:nvSpPr>
        <p:spPr/>
        <p:txBody>
          <a:bodyPr>
            <a:noAutofit/>
          </a:bodyPr>
          <a:lstStyle/>
          <a:p>
            <a:pPr marL="0" indent="0">
              <a:buNone/>
            </a:pPr>
            <a:r>
              <a:rPr lang="en-GB" sz="2800" dirty="0"/>
              <a:t>c.-d. Think about the following as you answer the questions on your worksheet.</a:t>
            </a:r>
          </a:p>
          <a:p>
            <a:r>
              <a:rPr lang="en-GB" sz="2800" dirty="0"/>
              <a:t>The Moon orbits the Earth once every </a:t>
            </a:r>
            <a:r>
              <a:rPr lang="en-GB" sz="2800" b="1" dirty="0"/>
              <a:t>29.5 days </a:t>
            </a:r>
            <a:r>
              <a:rPr lang="en-GB" sz="2800" dirty="0"/>
              <a:t>from new moon to new moon. The Earth makes a complete rotation once every </a:t>
            </a:r>
            <a:r>
              <a:rPr lang="en-GB" sz="2800" b="1" dirty="0"/>
              <a:t>24 hours</a:t>
            </a:r>
            <a:r>
              <a:rPr lang="en-GB" sz="2800" dirty="0"/>
              <a:t>. Hence, the Moon rises and sets </a:t>
            </a:r>
            <a:r>
              <a:rPr lang="en-GB" sz="2800" b="1" dirty="0"/>
              <a:t>once </a:t>
            </a:r>
            <a:r>
              <a:rPr lang="en-GB" sz="2800" dirty="0"/>
              <a:t>a day and only slightly changes in orbital position and phase over that time.</a:t>
            </a:r>
          </a:p>
          <a:p>
            <a:r>
              <a:rPr lang="en-GB" sz="2800" dirty="0"/>
              <a:t>Throughout its orbit, the Moon is visible in the sky at </a:t>
            </a:r>
            <a:r>
              <a:rPr lang="en-GB" sz="2800" b="1" dirty="0"/>
              <a:t>different times</a:t>
            </a:r>
            <a:r>
              <a:rPr lang="en-GB" sz="2800" dirty="0"/>
              <a:t> due to its position in its orbit. How does the Moon’s </a:t>
            </a:r>
            <a:r>
              <a:rPr lang="en-GB" sz="2800" b="1" dirty="0"/>
              <a:t>phase</a:t>
            </a:r>
            <a:r>
              <a:rPr lang="en-GB" sz="2800" dirty="0"/>
              <a:t> correspond to the times it is visible in the sky?</a:t>
            </a:r>
          </a:p>
          <a:p>
            <a:r>
              <a:rPr lang="en-GB" sz="2800" dirty="0"/>
              <a:t>In what phase is a </a:t>
            </a:r>
            <a:r>
              <a:rPr lang="en-GB" sz="2800" b="1" dirty="0"/>
              <a:t>lunar eclipse</a:t>
            </a:r>
            <a:r>
              <a:rPr lang="en-GB" sz="2800" dirty="0"/>
              <a:t> possible?</a:t>
            </a:r>
          </a:p>
        </p:txBody>
      </p:sp>
      <p:sp>
        <p:nvSpPr>
          <p:cNvPr id="4" name="Slide Number Placeholder 3">
            <a:extLst>
              <a:ext uri="{FF2B5EF4-FFF2-40B4-BE49-F238E27FC236}">
                <a16:creationId xmlns:a16="http://schemas.microsoft.com/office/drawing/2014/main" id="{D86B52F7-9FF4-CC43-9ACD-E5B182DDDD45}"/>
              </a:ext>
            </a:extLst>
          </p:cNvPr>
          <p:cNvSpPr>
            <a:spLocks noGrp="1"/>
          </p:cNvSpPr>
          <p:nvPr>
            <p:ph type="sldNum" sz="quarter" idx="12"/>
          </p:nvPr>
        </p:nvSpPr>
        <p:spPr/>
        <p:txBody>
          <a:bodyPr/>
          <a:lstStyle/>
          <a:p>
            <a:fld id="{B9F0E94A-B8A1-8044-B006-7DAB94C06A71}" type="slidenum">
              <a:rPr lang="en-GB" smtClean="0"/>
              <a:t>6</a:t>
            </a:fld>
            <a:endParaRPr lang="en-GB"/>
          </a:p>
        </p:txBody>
      </p:sp>
      <p:pic>
        <p:nvPicPr>
          <p:cNvPr id="5" name="Graphic 4" descr="Waxing Crescent Moon outline">
            <a:extLst>
              <a:ext uri="{FF2B5EF4-FFF2-40B4-BE49-F238E27FC236}">
                <a16:creationId xmlns:a16="http://schemas.microsoft.com/office/drawing/2014/main" id="{FF714BE4-BB25-FC4C-8B87-2CBD4788E17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826047" y="4851400"/>
            <a:ext cx="1325563" cy="1325563"/>
          </a:xfrm>
          <a:prstGeom prst="rect">
            <a:avLst/>
          </a:prstGeom>
        </p:spPr>
      </p:pic>
    </p:spTree>
    <p:extLst>
      <p:ext uri="{BB962C8B-B14F-4D97-AF65-F5344CB8AC3E}">
        <p14:creationId xmlns:p14="http://schemas.microsoft.com/office/powerpoint/2010/main" val="3149789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E7166-0AE2-7F45-8BBD-6E1C01167FF5}"/>
              </a:ext>
            </a:extLst>
          </p:cNvPr>
          <p:cNvSpPr>
            <a:spLocks noGrp="1"/>
          </p:cNvSpPr>
          <p:nvPr>
            <p:ph type="title"/>
          </p:nvPr>
        </p:nvSpPr>
        <p:spPr/>
        <p:txBody>
          <a:bodyPr/>
          <a:lstStyle/>
          <a:p>
            <a:r>
              <a:rPr lang="en-GB" dirty="0"/>
              <a:t>Part 3: Sheer </a:t>
            </a:r>
            <a:r>
              <a:rPr lang="en-GB" i="1" dirty="0"/>
              <a:t>lunar</a:t>
            </a:r>
            <a:r>
              <a:rPr lang="en-GB" dirty="0"/>
              <a:t>-cy</a:t>
            </a:r>
          </a:p>
        </p:txBody>
      </p:sp>
      <p:sp>
        <p:nvSpPr>
          <p:cNvPr id="3" name="Content Placeholder 2">
            <a:extLst>
              <a:ext uri="{FF2B5EF4-FFF2-40B4-BE49-F238E27FC236}">
                <a16:creationId xmlns:a16="http://schemas.microsoft.com/office/drawing/2014/main" id="{A3F0DD7A-7A02-9444-9AAE-30A4970E27C0}"/>
              </a:ext>
            </a:extLst>
          </p:cNvPr>
          <p:cNvSpPr>
            <a:spLocks noGrp="1"/>
          </p:cNvSpPr>
          <p:nvPr>
            <p:ph idx="1"/>
          </p:nvPr>
        </p:nvSpPr>
        <p:spPr>
          <a:xfrm>
            <a:off x="838200" y="1396538"/>
            <a:ext cx="10515600" cy="5096337"/>
          </a:xfrm>
        </p:spPr>
        <p:txBody>
          <a:bodyPr vert="horz" lIns="91440" tIns="45720" rIns="91440" bIns="45720" rtlCol="0" anchor="t">
            <a:noAutofit/>
          </a:bodyPr>
          <a:lstStyle/>
          <a:p>
            <a:pPr marL="457200" indent="-457200">
              <a:buFont typeface="+mj-lt"/>
              <a:buAutoNum type="arabicPeriod"/>
            </a:pPr>
            <a:r>
              <a:rPr lang="en-GB" dirty="0"/>
              <a:t>In groups of </a:t>
            </a:r>
            <a:r>
              <a:rPr lang="en-GB" b="1" dirty="0"/>
              <a:t>no more than 3</a:t>
            </a:r>
            <a:r>
              <a:rPr lang="en-GB" dirty="0"/>
              <a:t>, open up </a:t>
            </a:r>
            <a:r>
              <a:rPr lang="en-GB" dirty="0" err="1"/>
              <a:t>Stellarium</a:t>
            </a:r>
            <a:r>
              <a:rPr lang="en-GB" dirty="0"/>
              <a:t> on a computer and go through Part 3 of the worksheet as a group.</a:t>
            </a:r>
          </a:p>
          <a:p>
            <a:pPr marL="457200" indent="-457200">
              <a:buFont typeface="+mj-lt"/>
              <a:buAutoNum type="arabicPeriod"/>
            </a:pPr>
            <a:r>
              <a:rPr lang="en-GB" dirty="0"/>
              <a:t>Set the location to </a:t>
            </a:r>
            <a:r>
              <a:rPr lang="en-GB" b="1" dirty="0"/>
              <a:t>Amherst Center</a:t>
            </a:r>
            <a:r>
              <a:rPr lang="en-GB" dirty="0"/>
              <a:t> and the date to </a:t>
            </a:r>
            <a:r>
              <a:rPr lang="en-GB" b="1" dirty="0"/>
              <a:t>23 Feb 2022</a:t>
            </a:r>
            <a:r>
              <a:rPr lang="en-GB" dirty="0"/>
              <a:t>. Turn on the </a:t>
            </a:r>
            <a:r>
              <a:rPr lang="en-GB" b="1" dirty="0"/>
              <a:t>meridian</a:t>
            </a:r>
            <a:r>
              <a:rPr lang="en-GB" dirty="0"/>
              <a:t> line (either in the Sky and Viewing Window or by hitting ‘;’).</a:t>
            </a:r>
          </a:p>
          <a:p>
            <a:pPr marL="457200" indent="-457200">
              <a:buFont typeface="+mj-lt"/>
              <a:buAutoNum type="arabicPeriod"/>
            </a:pPr>
            <a:r>
              <a:rPr lang="en-GB" dirty="0"/>
              <a:t> </a:t>
            </a:r>
            <a:r>
              <a:rPr lang="en-GB" b="1" dirty="0"/>
              <a:t>Zoom out</a:t>
            </a:r>
            <a:r>
              <a:rPr lang="en-GB" dirty="0"/>
              <a:t> so you can see most of the sky. </a:t>
            </a:r>
            <a:r>
              <a:rPr lang="en-GB" b="1" dirty="0"/>
              <a:t>Jump</a:t>
            </a:r>
            <a:r>
              <a:rPr lang="en-GB" dirty="0"/>
              <a:t> through the hours of the day and take note of the approximate times that the Moon:</a:t>
            </a:r>
          </a:p>
          <a:p>
            <a:pPr marL="914400" lvl="1" indent="-457200">
              <a:buFont typeface="+mj-lt"/>
              <a:buAutoNum type="alphaLcParenR"/>
            </a:pPr>
            <a:r>
              <a:rPr lang="en-GB" dirty="0"/>
              <a:t>rises</a:t>
            </a:r>
          </a:p>
          <a:p>
            <a:pPr marL="914400" lvl="1" indent="-457200">
              <a:buFont typeface="+mj-lt"/>
              <a:buAutoNum type="alphaLcParenR"/>
            </a:pPr>
            <a:r>
              <a:rPr lang="en-GB" dirty="0"/>
              <a:t>crosses the meridian line</a:t>
            </a:r>
          </a:p>
          <a:p>
            <a:pPr marL="914400" lvl="1" indent="-457200">
              <a:buFont typeface="+mj-lt"/>
              <a:buAutoNum type="alphaLcParenR"/>
            </a:pPr>
            <a:r>
              <a:rPr lang="en-GB" dirty="0"/>
              <a:t>sets</a:t>
            </a:r>
          </a:p>
          <a:p>
            <a:pPr marL="457200" indent="-457200">
              <a:buFont typeface="+mj-lt"/>
              <a:buAutoNum type="arabicPeriod"/>
            </a:pPr>
            <a:r>
              <a:rPr lang="en-GB" dirty="0"/>
              <a:t>If you’re not trying to see when the Moon rises and sets, you can toggle off the ground visualisation by hitting G; double-click on the Moon, and </a:t>
            </a:r>
            <a:r>
              <a:rPr lang="en-GB" b="1" dirty="0"/>
              <a:t>zoom in</a:t>
            </a:r>
            <a:r>
              <a:rPr lang="en-GB" dirty="0"/>
              <a:t> to see its phase. (Your view won’t be blocked by Earth with the ground turned off.)</a:t>
            </a:r>
          </a:p>
          <a:p>
            <a:pPr marL="457200" indent="-457200">
              <a:buFont typeface="+mj-lt"/>
              <a:buAutoNum type="arabicPeriod"/>
            </a:pPr>
            <a:r>
              <a:rPr lang="en-GB" dirty="0"/>
              <a:t>Follow the instructions and answer the questions on your worksheet.</a:t>
            </a:r>
          </a:p>
        </p:txBody>
      </p:sp>
      <p:sp>
        <p:nvSpPr>
          <p:cNvPr id="4" name="Slide Number Placeholder 3">
            <a:extLst>
              <a:ext uri="{FF2B5EF4-FFF2-40B4-BE49-F238E27FC236}">
                <a16:creationId xmlns:a16="http://schemas.microsoft.com/office/drawing/2014/main" id="{2DD9232D-B18C-2B45-994C-74A80DC0C035}"/>
              </a:ext>
            </a:extLst>
          </p:cNvPr>
          <p:cNvSpPr>
            <a:spLocks noGrp="1"/>
          </p:cNvSpPr>
          <p:nvPr>
            <p:ph type="sldNum" sz="quarter" idx="12"/>
          </p:nvPr>
        </p:nvSpPr>
        <p:spPr/>
        <p:txBody>
          <a:bodyPr/>
          <a:lstStyle/>
          <a:p>
            <a:fld id="{B9F0E94A-B8A1-8044-B006-7DAB94C06A71}" type="slidenum">
              <a:rPr lang="en-GB" smtClean="0"/>
              <a:t>7</a:t>
            </a:fld>
            <a:endParaRPr lang="en-GB"/>
          </a:p>
        </p:txBody>
      </p:sp>
    </p:spTree>
    <p:extLst>
      <p:ext uri="{BB962C8B-B14F-4D97-AF65-F5344CB8AC3E}">
        <p14:creationId xmlns:p14="http://schemas.microsoft.com/office/powerpoint/2010/main" val="1016125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923EB-A52D-EC48-B653-66A0C5C3E697}"/>
              </a:ext>
            </a:extLst>
          </p:cNvPr>
          <p:cNvSpPr>
            <a:spLocks noGrp="1"/>
          </p:cNvSpPr>
          <p:nvPr>
            <p:ph type="title"/>
          </p:nvPr>
        </p:nvSpPr>
        <p:spPr/>
        <p:txBody>
          <a:bodyPr/>
          <a:lstStyle/>
          <a:p>
            <a:r>
              <a:rPr lang="en-GB" dirty="0"/>
              <a:t>Extra credit: The Curious Incident of the Moon in the Day-time</a:t>
            </a:r>
          </a:p>
        </p:txBody>
      </p:sp>
      <p:sp>
        <p:nvSpPr>
          <p:cNvPr id="3" name="Content Placeholder 2">
            <a:extLst>
              <a:ext uri="{FF2B5EF4-FFF2-40B4-BE49-F238E27FC236}">
                <a16:creationId xmlns:a16="http://schemas.microsoft.com/office/drawing/2014/main" id="{6B86C5F8-673F-FF4D-BF70-41406B1E6445}"/>
              </a:ext>
            </a:extLst>
          </p:cNvPr>
          <p:cNvSpPr>
            <a:spLocks noGrp="1"/>
          </p:cNvSpPr>
          <p:nvPr>
            <p:ph idx="1"/>
          </p:nvPr>
        </p:nvSpPr>
        <p:spPr/>
        <p:txBody>
          <a:bodyPr/>
          <a:lstStyle/>
          <a:p>
            <a:pPr marL="0" indent="0">
              <a:lnSpc>
                <a:spcPct val="100000"/>
              </a:lnSpc>
              <a:buNone/>
            </a:pPr>
            <a:r>
              <a:rPr lang="en-US" dirty="0"/>
              <a:t>Take </a:t>
            </a:r>
            <a:r>
              <a:rPr lang="en-US" b="1" dirty="0"/>
              <a:t>two</a:t>
            </a:r>
            <a:r>
              <a:rPr lang="en-US" dirty="0"/>
              <a:t> pictures of the </a:t>
            </a:r>
            <a:r>
              <a:rPr lang="en-US" b="1" dirty="0"/>
              <a:t>Moon</a:t>
            </a:r>
            <a:r>
              <a:rPr lang="en-US" dirty="0"/>
              <a:t> during the </a:t>
            </a:r>
            <a:r>
              <a:rPr lang="en-US" b="1" dirty="0"/>
              <a:t>daytime</a:t>
            </a:r>
            <a:r>
              <a:rPr lang="en-US" dirty="0"/>
              <a:t>.</a:t>
            </a:r>
          </a:p>
          <a:p>
            <a:pPr marL="457200" indent="-457200">
              <a:lnSpc>
                <a:spcPct val="100000"/>
              </a:lnSpc>
              <a:buFont typeface="+mj-lt"/>
              <a:buAutoNum type="arabicPeriod"/>
            </a:pPr>
            <a:r>
              <a:rPr lang="en-US" dirty="0"/>
              <a:t>Take one picture of the Moon with the camera </a:t>
            </a:r>
            <a:r>
              <a:rPr lang="en-US" b="1" dirty="0"/>
              <a:t>zoomed all the way OUT</a:t>
            </a:r>
            <a:r>
              <a:rPr lang="en-US" dirty="0"/>
              <a:t>.</a:t>
            </a:r>
          </a:p>
          <a:p>
            <a:pPr marL="914400" lvl="1" indent="-457200">
              <a:lnSpc>
                <a:spcPct val="100000"/>
              </a:lnSpc>
              <a:buFont typeface="+mj-lt"/>
              <a:buAutoNum type="alphaLcParenR"/>
            </a:pPr>
            <a:r>
              <a:rPr lang="en-US" dirty="0"/>
              <a:t>Include the </a:t>
            </a:r>
            <a:r>
              <a:rPr lang="en-US" b="1" dirty="0"/>
              <a:t>horizon</a:t>
            </a:r>
            <a:r>
              <a:rPr lang="en-US" dirty="0"/>
              <a:t> or some other object </a:t>
            </a:r>
            <a:r>
              <a:rPr lang="en-US" b="1" dirty="0"/>
              <a:t>level</a:t>
            </a:r>
            <a:r>
              <a:rPr lang="en-US" dirty="0"/>
              <a:t> with you. This can be done with your camera vertical (i.e. portrait mode).</a:t>
            </a:r>
          </a:p>
          <a:p>
            <a:pPr marL="457200" indent="-457200">
              <a:lnSpc>
                <a:spcPct val="100000"/>
              </a:lnSpc>
              <a:buFont typeface="+mj-lt"/>
              <a:buAutoNum type="arabicPeriod"/>
            </a:pPr>
            <a:r>
              <a:rPr lang="en-US" dirty="0"/>
              <a:t>Take one picture of the Moon</a:t>
            </a:r>
            <a:r>
              <a:rPr lang="en-US" b="1" dirty="0"/>
              <a:t> </a:t>
            </a:r>
            <a:r>
              <a:rPr lang="en-US" dirty="0"/>
              <a:t>with the camera </a:t>
            </a:r>
            <a:r>
              <a:rPr lang="en-US" b="1" dirty="0"/>
              <a:t>zoomed all the way IN</a:t>
            </a:r>
            <a:r>
              <a:rPr lang="en-US" dirty="0"/>
              <a:t>.</a:t>
            </a:r>
          </a:p>
          <a:p>
            <a:pPr marL="457200" indent="-457200">
              <a:lnSpc>
                <a:spcPct val="100000"/>
              </a:lnSpc>
              <a:buFont typeface="+mj-lt"/>
              <a:buAutoNum type="arabicPeriod"/>
            </a:pPr>
            <a:r>
              <a:rPr lang="en-US" dirty="0"/>
              <a:t>Later, when you turn in the project, you will also get a Stellarium screenshot of the Moon from the </a:t>
            </a:r>
            <a:r>
              <a:rPr lang="en-US" b="1" dirty="0"/>
              <a:t>same time and place</a:t>
            </a:r>
            <a:r>
              <a:rPr lang="en-US" dirty="0"/>
              <a:t>, so make sure you record those.</a:t>
            </a:r>
          </a:p>
          <a:p>
            <a:pPr marL="0" indent="0">
              <a:lnSpc>
                <a:spcPct val="100000"/>
              </a:lnSpc>
              <a:buNone/>
            </a:pPr>
            <a:endParaRPr lang="en-US" dirty="0"/>
          </a:p>
          <a:p>
            <a:pPr marL="0" indent="0">
              <a:lnSpc>
                <a:spcPct val="100000"/>
              </a:lnSpc>
              <a:buNone/>
            </a:pPr>
            <a:r>
              <a:rPr lang="en-US" sz="4000" b="1" dirty="0">
                <a:solidFill>
                  <a:srgbClr val="FF0000"/>
                </a:solidFill>
              </a:rPr>
              <a:t>Quiz password: </a:t>
            </a:r>
            <a:r>
              <a:rPr lang="en-US" sz="4000" b="1" dirty="0" err="1">
                <a:solidFill>
                  <a:srgbClr val="FF0000"/>
                </a:solidFill>
              </a:rPr>
              <a:t>changE</a:t>
            </a:r>
            <a:endParaRPr lang="en-US" sz="4000" b="1" dirty="0">
              <a:solidFill>
                <a:srgbClr val="FF0000"/>
              </a:solidFill>
            </a:endParaRPr>
          </a:p>
        </p:txBody>
      </p:sp>
      <p:sp>
        <p:nvSpPr>
          <p:cNvPr id="6" name="Slide Number Placeholder 5">
            <a:extLst>
              <a:ext uri="{FF2B5EF4-FFF2-40B4-BE49-F238E27FC236}">
                <a16:creationId xmlns:a16="http://schemas.microsoft.com/office/drawing/2014/main" id="{C5702567-4DAA-204D-B70E-971A24AA1646}"/>
              </a:ext>
            </a:extLst>
          </p:cNvPr>
          <p:cNvSpPr>
            <a:spLocks noGrp="1"/>
          </p:cNvSpPr>
          <p:nvPr>
            <p:ph type="sldNum" sz="quarter" idx="12"/>
          </p:nvPr>
        </p:nvSpPr>
        <p:spPr/>
        <p:txBody>
          <a:bodyPr/>
          <a:lstStyle/>
          <a:p>
            <a:fld id="{73841F60-2C20-DC4B-9E7D-AE7B9C99680E}" type="slidenum">
              <a:rPr lang="en-GB" smtClean="0"/>
              <a:t>8</a:t>
            </a:fld>
            <a:endParaRPr lang="en-GB"/>
          </a:p>
        </p:txBody>
      </p:sp>
    </p:spTree>
    <p:extLst>
      <p:ext uri="{BB962C8B-B14F-4D97-AF65-F5344CB8AC3E}">
        <p14:creationId xmlns:p14="http://schemas.microsoft.com/office/powerpoint/2010/main" val="39040884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1648</TotalTime>
  <Words>1047</Words>
  <Application>Microsoft Macintosh PowerPoint</Application>
  <PresentationFormat>Widescreen</PresentationFormat>
  <Paragraphs>67</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Astronomy 100/1 Lab 3</vt:lpstr>
      <vt:lpstr>PowerPoint Presentation</vt:lpstr>
      <vt:lpstr>Part 1: Moon scale (class participation!)</vt:lpstr>
      <vt:lpstr>Part 2: Don’t be phased!</vt:lpstr>
      <vt:lpstr>Part 2: Don’t be phased!</vt:lpstr>
      <vt:lpstr>Part 2: Don’t be phased!</vt:lpstr>
      <vt:lpstr>Part 2: Don’t be phased!</vt:lpstr>
      <vt:lpstr>Part 3: Sheer lunar-cy</vt:lpstr>
      <vt:lpstr>Extra credit: The Curious Incident of the Moon in the Day-time</vt:lpstr>
      <vt:lpstr>PowerPoint Presentation</vt:lpstr>
      <vt:lpstr>Start the end-of-lab quiz on Moodle before you leave!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Astronomy 100 Lab 3</dc:title>
  <dc:creator>Yiwen Ban</dc:creator>
  <cp:lastModifiedBy>Yiwen Ban</cp:lastModifiedBy>
  <cp:revision>21</cp:revision>
  <dcterms:created xsi:type="dcterms:W3CDTF">2021-09-25T00:16:58Z</dcterms:created>
  <dcterms:modified xsi:type="dcterms:W3CDTF">2022-06-01T08:56:52Z</dcterms:modified>
</cp:coreProperties>
</file>

<file path=docProps/thumbnail.jpeg>
</file>